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sldIdLst>
    <p:sldId id="337" r:id="rId2"/>
    <p:sldId id="729" r:id="rId3"/>
    <p:sldId id="776" r:id="rId4"/>
    <p:sldId id="884" r:id="rId5"/>
    <p:sldId id="714" r:id="rId6"/>
    <p:sldId id="844" r:id="rId7"/>
    <p:sldId id="868" r:id="rId8"/>
    <p:sldId id="794" r:id="rId9"/>
    <p:sldId id="869" r:id="rId10"/>
    <p:sldId id="885" r:id="rId11"/>
    <p:sldId id="870" r:id="rId12"/>
    <p:sldId id="871" r:id="rId13"/>
    <p:sldId id="872" r:id="rId14"/>
    <p:sldId id="873" r:id="rId15"/>
    <p:sldId id="874" r:id="rId16"/>
    <p:sldId id="875" r:id="rId17"/>
    <p:sldId id="795" r:id="rId18"/>
    <p:sldId id="876" r:id="rId19"/>
    <p:sldId id="877" r:id="rId20"/>
    <p:sldId id="878" r:id="rId21"/>
    <p:sldId id="879" r:id="rId22"/>
    <p:sldId id="880" r:id="rId23"/>
    <p:sldId id="858" r:id="rId24"/>
    <p:sldId id="881" r:id="rId25"/>
    <p:sldId id="882" r:id="rId26"/>
    <p:sldId id="883" r:id="rId27"/>
    <p:sldId id="886" r:id="rId28"/>
    <p:sldId id="847" r:id="rId29"/>
    <p:sldId id="683" r:id="rId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CB8"/>
    <a:srgbClr val="BBE0E3"/>
    <a:srgbClr val="808080"/>
    <a:srgbClr val="E4F3F4"/>
    <a:srgbClr val="D7F5D8"/>
    <a:srgbClr val="FF9999"/>
    <a:srgbClr val="BEE396"/>
    <a:srgbClr val="FFDF7F"/>
    <a:srgbClr val="76973E"/>
    <a:srgbClr val="CE4F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2" autoAdjust="0"/>
    <p:restoredTop sz="73844" autoAdjust="0"/>
  </p:normalViewPr>
  <p:slideViewPr>
    <p:cSldViewPr>
      <p:cViewPr varScale="1">
        <p:scale>
          <a:sx n="164" d="100"/>
          <a:sy n="164" d="100"/>
        </p:scale>
        <p:origin x="2152" y="168"/>
      </p:cViewPr>
      <p:guideLst>
        <p:guide orient="horz" pos="2160"/>
        <p:guide pos="2832"/>
      </p:guideLst>
    </p:cSldViewPr>
  </p:slideViewPr>
  <p:notesTextViewPr>
    <p:cViewPr>
      <p:scale>
        <a:sx n="3" d="2"/>
        <a:sy n="3" d="2"/>
      </p:scale>
      <p:origin x="0" y="0"/>
    </p:cViewPr>
  </p:notesTextViewPr>
  <p:sorterViewPr>
    <p:cViewPr>
      <p:scale>
        <a:sx n="100" d="100"/>
        <a:sy n="100" d="100"/>
      </p:scale>
      <p:origin x="0" y="57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微软雅黑" panose="020B0503020204020204" pitchFamily="34" charset="-122"/>
              </a:defRPr>
            </a:lvl1pPr>
          </a:lstStyle>
          <a:p>
            <a:fld id="{757E8D1E-F0E2-4D32-9688-25B3AF4D0C62}" type="datetimeFigureOut">
              <a:rPr lang="zh-CN" altLang="en-US" smtClean="0"/>
              <a:t>2021/3/17</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A0962FA8-AA85-4053-8547-304384BC292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962FA8-AA85-4053-8547-304384BC292A}"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11</a:t>
            </a:fld>
            <a:endParaRPr lang="zh-CN" altLang="en-US"/>
          </a:p>
        </p:txBody>
      </p:sp>
    </p:spTree>
    <p:extLst>
      <p:ext uri="{BB962C8B-B14F-4D97-AF65-F5344CB8AC3E}">
        <p14:creationId xmlns:p14="http://schemas.microsoft.com/office/powerpoint/2010/main" val="121970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比较的是在一组硬件配置上，在一段时间内，能达到的最高的吞吐量</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12</a:t>
            </a:fld>
            <a:endParaRPr lang="zh-CN" altLang="en-US"/>
          </a:p>
        </p:txBody>
      </p:sp>
    </p:spTree>
    <p:extLst>
      <p:ext uri="{BB962C8B-B14F-4D97-AF65-F5344CB8AC3E}">
        <p14:creationId xmlns:p14="http://schemas.microsoft.com/office/powerpoint/2010/main" val="312946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为了减少随机性，又在相同的环境下做了</a:t>
            </a:r>
            <a:r>
              <a:rPr kumimoji="1" lang="en-US" altLang="zh-CN" dirty="0"/>
              <a:t>1000</a:t>
            </a:r>
            <a:r>
              <a:rPr kumimoji="1" lang="zh-CN" altLang="en-US" dirty="0"/>
              <a:t>次试验</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因为有足够的时间，随机搜索最终会达到接近最优点的配置</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effectLst/>
              </a:rPr>
              <a:t>ﬁleserver-def</a:t>
            </a:r>
            <a:r>
              <a:rPr lang="zh-CN" altLang="en-US" dirty="0">
                <a:effectLst/>
              </a:rPr>
              <a:t>中</a:t>
            </a:r>
            <a:r>
              <a:rPr lang="en" altLang="zh-CN" dirty="0">
                <a:effectLst/>
              </a:rPr>
              <a:t>GA</a:t>
            </a:r>
            <a:r>
              <a:rPr lang="zh-CN" altLang="en-US" dirty="0">
                <a:effectLst/>
              </a:rPr>
              <a:t>和</a:t>
            </a:r>
            <a:r>
              <a:rPr lang="en" altLang="zh-CN" dirty="0">
                <a:effectLst/>
              </a:rPr>
              <a:t>BO</a:t>
            </a:r>
            <a:r>
              <a:rPr lang="zh-CN" altLang="en-US" dirty="0">
                <a:effectLst/>
              </a:rPr>
              <a:t>仍然是最好的，尽管只有</a:t>
            </a:r>
            <a:r>
              <a:rPr lang="en-US" altLang="zh-CN" dirty="0">
                <a:effectLst/>
              </a:rPr>
              <a:t>65%</a:t>
            </a:r>
            <a:r>
              <a:rPr lang="zh-CN" altLang="en-US" dirty="0">
                <a:effectLst/>
              </a:rPr>
              <a:t>的运行能够在</a:t>
            </a:r>
            <a:r>
              <a:rPr lang="en-US" altLang="zh-CN" dirty="0">
                <a:effectLst/>
              </a:rPr>
              <a:t>5</a:t>
            </a:r>
            <a:r>
              <a:rPr lang="zh-CN" altLang="en-US" dirty="0">
                <a:effectLst/>
              </a:rPr>
              <a:t>小时内找到接近最佳的配置。</a:t>
            </a:r>
            <a:r>
              <a:rPr lang="en" altLang="zh-CN" dirty="0">
                <a:effectLst/>
              </a:rPr>
              <a:t>SA</a:t>
            </a:r>
            <a:r>
              <a:rPr lang="zh-CN" altLang="en" dirty="0">
                <a:effectLst/>
              </a:rPr>
              <a:t>、</a:t>
            </a:r>
            <a:r>
              <a:rPr lang="en" altLang="zh-CN" dirty="0">
                <a:effectLst/>
              </a:rPr>
              <a:t>RS</a:t>
            </a:r>
            <a:r>
              <a:rPr lang="zh-CN" altLang="en-US" dirty="0">
                <a:effectLst/>
              </a:rPr>
              <a:t>和</a:t>
            </a:r>
            <a:r>
              <a:rPr lang="en" altLang="zh-CN" dirty="0">
                <a:effectLst/>
              </a:rPr>
              <a:t>DQN</a:t>
            </a:r>
            <a:r>
              <a:rPr lang="zh-CN" altLang="en-US" dirty="0">
                <a:effectLst/>
              </a:rPr>
              <a:t>这样做的概率低于</a:t>
            </a:r>
            <a:r>
              <a:rPr lang="en-US" altLang="zh-CN" dirty="0">
                <a:effectLst/>
              </a:rPr>
              <a:t>40%</a:t>
            </a:r>
            <a:r>
              <a:rPr lang="zh-CN" altLang="en-US" dirty="0">
                <a:effectLst/>
              </a:rPr>
              <a:t>，而</a:t>
            </a:r>
            <a:r>
              <a:rPr lang="en" altLang="zh-CN" dirty="0">
                <a:effectLst/>
              </a:rPr>
              <a:t>DQN</a:t>
            </a:r>
            <a:r>
              <a:rPr lang="zh-CN" altLang="en-US" dirty="0">
                <a:effectLst/>
              </a:rPr>
              <a:t>的表现最差。这是因为</a:t>
            </a:r>
            <a:r>
              <a:rPr lang="en-US" altLang="zh-CN" dirty="0">
                <a:effectLst/>
              </a:rPr>
              <a:t>fi</a:t>
            </a:r>
            <a:r>
              <a:rPr lang="en" altLang="zh-CN" dirty="0" err="1">
                <a:effectLst/>
              </a:rPr>
              <a:t>leserver</a:t>
            </a:r>
            <a:r>
              <a:rPr lang="en" altLang="zh-CN" dirty="0">
                <a:effectLst/>
              </a:rPr>
              <a:t> def</a:t>
            </a:r>
            <a:r>
              <a:rPr lang="zh-CN" altLang="en-US" dirty="0">
                <a:effectLst/>
              </a:rPr>
              <a:t>下的全局最佳配置是</a:t>
            </a:r>
            <a:r>
              <a:rPr lang="en" altLang="zh-CN" dirty="0" err="1">
                <a:effectLst/>
              </a:rPr>
              <a:t>Btrfs</a:t>
            </a:r>
            <a:r>
              <a:rPr lang="zh-CN" altLang="en-US" dirty="0">
                <a:effectLst/>
              </a:rPr>
              <a:t>配置， 很少有</a:t>
            </a:r>
            <a:r>
              <a:rPr lang="en" altLang="zh-CN" dirty="0" err="1">
                <a:effectLst/>
              </a:rPr>
              <a:t>Btrfs</a:t>
            </a:r>
            <a:r>
              <a:rPr lang="zh-CN" altLang="en-US" dirty="0">
                <a:effectLst/>
              </a:rPr>
              <a:t>配置位于默认的</a:t>
            </a:r>
            <a:r>
              <a:rPr lang="en" altLang="zh-CN" dirty="0">
                <a:effectLst/>
              </a:rPr>
              <a:t>Ext4</a:t>
            </a:r>
            <a:r>
              <a:rPr lang="zh-CN" altLang="en-US" dirty="0">
                <a:effectLst/>
              </a:rPr>
              <a:t>配置的附近，并且只有不到</a:t>
            </a:r>
            <a:r>
              <a:rPr lang="en-US" altLang="zh-CN" dirty="0">
                <a:effectLst/>
              </a:rPr>
              <a:t>2%</a:t>
            </a:r>
            <a:r>
              <a:rPr lang="zh-CN" altLang="en-US" dirty="0">
                <a:effectLst/>
              </a:rPr>
              <a:t>的有效配置是</a:t>
            </a:r>
            <a:r>
              <a:rPr lang="en" altLang="zh-CN" dirty="0" err="1">
                <a:effectLst/>
              </a:rPr>
              <a:t>Btrfs</a:t>
            </a:r>
            <a:r>
              <a:rPr lang="zh-CN" altLang="en-US" dirty="0">
                <a:effectLst/>
              </a:rPr>
              <a:t>配置，使得它们不太可能通过变异被选择。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13</a:t>
            </a:fld>
            <a:endParaRPr lang="zh-CN" altLang="en-US"/>
          </a:p>
        </p:txBody>
      </p:sp>
    </p:spTree>
    <p:extLst>
      <p:ext uri="{BB962C8B-B14F-4D97-AF65-F5344CB8AC3E}">
        <p14:creationId xmlns:p14="http://schemas.microsoft.com/office/powerpoint/2010/main" val="3546581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之前比较的是最终搜索能搜索到的最佳配置， 在搜索过程中的性能也是一个比较重要的方面</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14</a:t>
            </a:fld>
            <a:endParaRPr lang="zh-CN" altLang="en-US"/>
          </a:p>
        </p:txBody>
      </p:sp>
    </p:spTree>
    <p:extLst>
      <p:ext uri="{BB962C8B-B14F-4D97-AF65-F5344CB8AC3E}">
        <p14:creationId xmlns:p14="http://schemas.microsoft.com/office/powerpoint/2010/main" val="377050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这是因为</a:t>
            </a:r>
            <a:r>
              <a:rPr lang="en" altLang="zh-CN" sz="1200" kern="1200" dirty="0" err="1">
                <a:solidFill>
                  <a:schemeClr val="tx1"/>
                </a:solidFill>
                <a:effectLst/>
                <a:latin typeface="+mn-lt"/>
                <a:ea typeface="+mn-ea"/>
                <a:cs typeface="+mn-cs"/>
              </a:rPr>
              <a:t>Btrfs</a:t>
            </a:r>
            <a:r>
              <a:rPr lang="zh-CN" altLang="en-US" sz="1200" kern="1200" dirty="0">
                <a:solidFill>
                  <a:schemeClr val="tx1"/>
                </a:solidFill>
                <a:effectLst/>
                <a:latin typeface="+mn-lt"/>
                <a:ea typeface="+mn-ea"/>
                <a:cs typeface="+mn-cs"/>
              </a:rPr>
              <a:t>只有</a:t>
            </a:r>
            <a:r>
              <a:rPr lang="en-US" altLang="zh-CN" sz="1200" kern="1200" dirty="0">
                <a:solidFill>
                  <a:schemeClr val="tx1"/>
                </a:solidFill>
                <a:effectLst/>
                <a:latin typeface="+mn-lt"/>
                <a:ea typeface="+mn-ea"/>
                <a:cs typeface="+mn-cs"/>
              </a:rPr>
              <a:t>288</a:t>
            </a:r>
            <a:r>
              <a:rPr lang="zh-CN" altLang="en-US" sz="1200" kern="1200" dirty="0">
                <a:solidFill>
                  <a:schemeClr val="tx1"/>
                </a:solidFill>
                <a:effectLst/>
                <a:latin typeface="+mn-lt"/>
                <a:ea typeface="+mn-ea"/>
                <a:cs typeface="+mn-cs"/>
              </a:rPr>
              <a:t>个配置，而</a:t>
            </a:r>
            <a:r>
              <a:rPr lang="en" altLang="zh-CN" sz="1200" kern="1200" dirty="0">
                <a:solidFill>
                  <a:schemeClr val="tx1"/>
                </a:solidFill>
                <a:effectLst/>
                <a:latin typeface="+mn-lt"/>
                <a:ea typeface="+mn-ea"/>
                <a:cs typeface="+mn-cs"/>
              </a:rPr>
              <a:t>Ext4</a:t>
            </a:r>
            <a:r>
              <a:rPr lang="zh-CN" altLang="en-US" sz="1200" kern="1200" dirty="0">
                <a:solidFill>
                  <a:schemeClr val="tx1"/>
                </a:solidFill>
                <a:effectLst/>
                <a:latin typeface="+mn-lt"/>
                <a:ea typeface="+mn-ea"/>
                <a:cs typeface="+mn-cs"/>
              </a:rPr>
              <a:t>只有</a:t>
            </a:r>
            <a:r>
              <a:rPr lang="en-US" altLang="zh-CN" sz="1200" kern="1200" dirty="0">
                <a:solidFill>
                  <a:schemeClr val="tx1"/>
                </a:solidFill>
                <a:effectLst/>
                <a:latin typeface="+mn-lt"/>
                <a:ea typeface="+mn-ea"/>
                <a:cs typeface="+mn-cs"/>
              </a:rPr>
              <a:t>8832</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是不是写反了</a:t>
            </a:r>
            <a:r>
              <a:rPr lang="en-US" altLang="zh-CN" sz="1200" kern="1200" dirty="0">
                <a:solidFill>
                  <a:schemeClr val="tx1"/>
                </a:solidFill>
                <a:effectLst/>
                <a:latin typeface="+mn-lt"/>
                <a:ea typeface="+mn-ea"/>
                <a:cs typeface="+mn-cs"/>
              </a:rPr>
              <a:t>)</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15</a:t>
            </a:fld>
            <a:endParaRPr lang="zh-CN" altLang="en-US"/>
          </a:p>
        </p:txBody>
      </p:sp>
    </p:spTree>
    <p:extLst>
      <p:ext uri="{BB962C8B-B14F-4D97-AF65-F5344CB8AC3E}">
        <p14:creationId xmlns:p14="http://schemas.microsoft.com/office/powerpoint/2010/main" val="2914785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 </a:t>
            </a:r>
            <a:r>
              <a:rPr lang="en" altLang="zh-CN" dirty="0"/>
              <a:t>Workload modeler </a:t>
            </a:r>
            <a:r>
              <a:rPr lang="zh-CN" altLang="en-US" dirty="0"/>
              <a:t>可以从系统收集的</a:t>
            </a:r>
            <a:r>
              <a:rPr lang="en" altLang="zh-CN" dirty="0"/>
              <a:t>metric</a:t>
            </a:r>
            <a:r>
              <a:rPr lang="zh-CN" altLang="en-US" dirty="0"/>
              <a:t>中提取特征，并且基于这些特征来描述正在运行的</a:t>
            </a:r>
            <a:r>
              <a:rPr lang="en" altLang="zh-CN" dirty="0"/>
              <a:t>workload</a:t>
            </a:r>
            <a:r>
              <a:rPr lang="zh-CN" altLang="en" dirty="0"/>
              <a:t>，</a:t>
            </a:r>
            <a:r>
              <a:rPr lang="zh-CN" altLang="en-US" dirty="0"/>
              <a:t>这有助于确定何时启动自动调优过程</a:t>
            </a:r>
            <a:endParaRPr lang="en-US" altLang="zh-CN" dirty="0"/>
          </a:p>
          <a:p>
            <a:r>
              <a:rPr lang="zh-CN" altLang="en-US" dirty="0">
                <a:effectLst/>
              </a:rPr>
              <a:t>找到与当前</a:t>
            </a:r>
            <a:r>
              <a:rPr lang="en" altLang="zh-CN" dirty="0">
                <a:effectLst/>
              </a:rPr>
              <a:t>workload </a:t>
            </a:r>
            <a:r>
              <a:rPr lang="zh-CN" altLang="en-US" dirty="0">
                <a:effectLst/>
              </a:rPr>
              <a:t>相似的之前的</a:t>
            </a:r>
            <a:r>
              <a:rPr lang="en" altLang="zh-CN" dirty="0">
                <a:effectLst/>
              </a:rPr>
              <a:t>workload</a:t>
            </a:r>
            <a:r>
              <a:rPr lang="zh-CN" altLang="en" dirty="0">
                <a:effectLst/>
              </a:rPr>
              <a:t>， </a:t>
            </a:r>
            <a:r>
              <a:rPr lang="zh-CN" altLang="en-US" dirty="0">
                <a:effectLst/>
              </a:rPr>
              <a:t>这样可以利用之前的评估结果。 </a:t>
            </a:r>
          </a:p>
          <a:p>
            <a:r>
              <a:rPr lang="zh-CN" altLang="en-US" dirty="0">
                <a:effectLst/>
              </a:rPr>
              <a:t>描述工作负载， 收集了</a:t>
            </a:r>
            <a:r>
              <a:rPr lang="en-US" altLang="zh-CN" dirty="0">
                <a:effectLst/>
              </a:rPr>
              <a:t>18</a:t>
            </a:r>
            <a:r>
              <a:rPr lang="zh-CN" altLang="en-US" dirty="0">
                <a:effectLst/>
              </a:rPr>
              <a:t>个特征，然后进行归一化， 在进行特征选择或者聚类分析，去除多余特征，然后使用距离函数来量化工作负载之间的相似性，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 参数分类 与</a:t>
            </a:r>
            <a:r>
              <a:rPr lang="en" altLang="zh-CN" dirty="0">
                <a:effectLst/>
              </a:rPr>
              <a:t>cost</a:t>
            </a:r>
            <a:r>
              <a:rPr lang="zh-CN" altLang="en-US" dirty="0">
                <a:effectLst/>
              </a:rPr>
              <a:t>函数，更改配置之间可能需要很长的时间来备份数据，提出了成本函数来纳入自动调整框架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根据不断的成本对每个参数进行分类的机制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 初始配置与终止条件</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16</a:t>
            </a:fld>
            <a:endParaRPr lang="zh-CN" altLang="en-US"/>
          </a:p>
        </p:txBody>
      </p:sp>
    </p:spTree>
    <p:extLst>
      <p:ext uri="{BB962C8B-B14F-4D97-AF65-F5344CB8AC3E}">
        <p14:creationId xmlns:p14="http://schemas.microsoft.com/office/powerpoint/2010/main" val="2855677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a:t>
            </a:r>
            <a:endParaRPr lang="zh-CN" altLang="en-US" dirty="0">
              <a:effectLst/>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18</a:t>
            </a:fld>
            <a:endParaRPr lang="zh-CN" altLang="en-US"/>
          </a:p>
        </p:txBody>
      </p:sp>
    </p:spTree>
    <p:extLst>
      <p:ext uri="{BB962C8B-B14F-4D97-AF65-F5344CB8AC3E}">
        <p14:creationId xmlns:p14="http://schemas.microsoft.com/office/powerpoint/2010/main" val="3358139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之前的有关工作都做出了一些假设，使得性能预测模型准确度不高。</a:t>
            </a:r>
            <a:endParaRPr lang="en-US" altLang="zh-CN" dirty="0"/>
          </a:p>
          <a:p>
            <a:r>
              <a:rPr lang="zh-CN" altLang="en-US" dirty="0"/>
              <a:t>例如假设每个操作的执行时间取决于集群资源，并且假设在不同的</a:t>
            </a:r>
            <a:r>
              <a:rPr lang="en" altLang="zh-CN" dirty="0" err="1"/>
              <a:t>hadoop</a:t>
            </a:r>
            <a:r>
              <a:rPr lang="zh-CN" altLang="en-US" dirty="0"/>
              <a:t>配置中是相同的，但是实际上随着配置的不同，每个操作执行的时间是不同的。</a:t>
            </a:r>
            <a:endParaRPr lang="en-US" altLang="zh-CN" dirty="0"/>
          </a:p>
          <a:p>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19</a:t>
            </a:fld>
            <a:endParaRPr lang="zh-CN" altLang="en-US"/>
          </a:p>
        </p:txBody>
      </p:sp>
    </p:spTree>
    <p:extLst>
      <p:ext uri="{BB962C8B-B14F-4D97-AF65-F5344CB8AC3E}">
        <p14:creationId xmlns:p14="http://schemas.microsoft.com/office/powerpoint/2010/main" val="2578647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20</a:t>
            </a:fld>
            <a:endParaRPr lang="zh-CN" altLang="en-US"/>
          </a:p>
        </p:txBody>
      </p:sp>
    </p:spTree>
    <p:extLst>
      <p:ext uri="{BB962C8B-B14F-4D97-AF65-F5344CB8AC3E}">
        <p14:creationId xmlns:p14="http://schemas.microsoft.com/office/powerpoint/2010/main" val="327044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400">
              <a:defRPr kumimoji="1" sz="2300">
                <a:solidFill>
                  <a:schemeClr val="tx1"/>
                </a:solidFill>
                <a:latin typeface="Arial" panose="020B0604020202020204" pitchFamily="34" charset="0"/>
                <a:ea typeface="宋体" panose="02010600030101010101" pitchFamily="2" charset="-122"/>
              </a:defRPr>
            </a:lvl1pPr>
            <a:lvl2pPr marL="715645" indent="-274955" defTabSz="914400">
              <a:defRPr kumimoji="1" sz="2300">
                <a:solidFill>
                  <a:schemeClr val="tx1"/>
                </a:solidFill>
                <a:latin typeface="Arial" panose="020B0604020202020204" pitchFamily="34" charset="0"/>
                <a:ea typeface="宋体" panose="02010600030101010101" pitchFamily="2" charset="-122"/>
              </a:defRPr>
            </a:lvl2pPr>
            <a:lvl3pPr marL="1101090" indent="-220345" defTabSz="914400">
              <a:defRPr kumimoji="1" sz="2300">
                <a:solidFill>
                  <a:schemeClr val="tx1"/>
                </a:solidFill>
                <a:latin typeface="Arial" panose="020B0604020202020204" pitchFamily="34" charset="0"/>
                <a:ea typeface="宋体" panose="02010600030101010101" pitchFamily="2" charset="-122"/>
              </a:defRPr>
            </a:lvl3pPr>
            <a:lvl4pPr marL="1541780" indent="-220345" defTabSz="914400">
              <a:defRPr kumimoji="1" sz="2300">
                <a:solidFill>
                  <a:schemeClr val="tx1"/>
                </a:solidFill>
                <a:latin typeface="Arial" panose="020B0604020202020204" pitchFamily="34" charset="0"/>
                <a:ea typeface="宋体" panose="02010600030101010101" pitchFamily="2" charset="-122"/>
              </a:defRPr>
            </a:lvl4pPr>
            <a:lvl5pPr marL="1981835" indent="-220345" defTabSz="914400">
              <a:defRPr kumimoji="1" sz="2300">
                <a:solidFill>
                  <a:schemeClr val="tx1"/>
                </a:solidFill>
                <a:latin typeface="Arial" panose="020B0604020202020204" pitchFamily="34" charset="0"/>
                <a:ea typeface="宋体" panose="02010600030101010101" pitchFamily="2" charset="-122"/>
              </a:defRPr>
            </a:lvl5pPr>
            <a:lvl6pPr marL="24225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6pPr>
            <a:lvl7pPr marL="286258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7pPr>
            <a:lvl8pPr marL="330327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8pPr>
            <a:lvl9pPr marL="37433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9pPr>
          </a:lstStyle>
          <a:p>
            <a:pPr>
              <a:defRPr/>
            </a:pPr>
            <a:fld id="{DE88EDF5-9547-411F-8ECE-6FBE33797942}" type="slidenum">
              <a:rPr kumimoji="0" lang="en-US" altLang="zh-CN" sz="1200">
                <a:latin typeface="微软雅黑" panose="020B0503020204020204" pitchFamily="34" charset="-122"/>
              </a:rPr>
              <a:t>2</a:t>
            </a:fld>
            <a:endParaRPr kumimoji="0" lang="en-US" altLang="zh-CN" sz="1200" dirty="0">
              <a:latin typeface="微软雅黑" panose="020B0503020204020204" pitchFamily="3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pPr eaLnBrk="1" hangingPunct="1">
              <a:defRPr/>
            </a:pPr>
            <a:endParaRPr kumimoji="0" lang="zh-CN" altLang="en-US" dirty="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Map</a:t>
            </a:r>
            <a:r>
              <a:rPr lang="zh-CN" altLang="en-US" dirty="0">
                <a:effectLst/>
              </a:rPr>
              <a:t>阶段的建模实例</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21</a:t>
            </a:fld>
            <a:endParaRPr lang="zh-CN" altLang="en-US"/>
          </a:p>
        </p:txBody>
      </p:sp>
    </p:spTree>
    <p:extLst>
      <p:ext uri="{BB962C8B-B14F-4D97-AF65-F5344CB8AC3E}">
        <p14:creationId xmlns:p14="http://schemas.microsoft.com/office/powerpoint/2010/main" val="71388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上面的两幅图，性能预测模型的准确率高于</a:t>
            </a:r>
            <a:r>
              <a:rPr lang="en-US" altLang="zh-CN" dirty="0">
                <a:effectLst/>
              </a:rPr>
              <a:t>CBO</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下面的一张图，</a:t>
            </a:r>
            <a:r>
              <a:rPr lang="en-US" altLang="zh-CN" dirty="0" err="1">
                <a:effectLst/>
              </a:rPr>
              <a:t>hadoop</a:t>
            </a:r>
            <a:r>
              <a:rPr lang="zh-CN" altLang="en-US" dirty="0">
                <a:effectLst/>
              </a:rPr>
              <a:t>的执行时间，加速比高于</a:t>
            </a:r>
            <a:r>
              <a:rPr lang="en-US" altLang="zh-CN" dirty="0">
                <a:effectLst/>
              </a:rPr>
              <a:t>CBO</a:t>
            </a:r>
            <a:endParaRPr lang="zh-CN" altLang="en-US" dirty="0">
              <a:effectLst/>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22</a:t>
            </a:fld>
            <a:endParaRPr lang="zh-CN" altLang="en-US"/>
          </a:p>
        </p:txBody>
      </p:sp>
    </p:spTree>
    <p:extLst>
      <p:ext uri="{BB962C8B-B14F-4D97-AF65-F5344CB8AC3E}">
        <p14:creationId xmlns:p14="http://schemas.microsoft.com/office/powerpoint/2010/main" val="3983471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err="1"/>
              <a:t>OtterTune</a:t>
            </a:r>
            <a:r>
              <a:rPr kumimoji="1" lang="zh-CN" altLang="en-US" dirty="0"/>
              <a:t>是一种适用于任何</a:t>
            </a:r>
            <a:r>
              <a:rPr kumimoji="1" lang="en" altLang="zh-CN" dirty="0"/>
              <a:t>DBMS</a:t>
            </a:r>
            <a:r>
              <a:rPr kumimoji="1" lang="zh-CN" altLang="en-US" dirty="0"/>
              <a:t>的调优服务。它维护从以前的调优会话收集的数据存储库，并使用这些数据构建</a:t>
            </a:r>
            <a:r>
              <a:rPr kumimoji="1" lang="en" altLang="zh-CN" dirty="0"/>
              <a:t>DBMS</a:t>
            </a:r>
            <a:r>
              <a:rPr kumimoji="1" lang="zh-CN" altLang="en-US" dirty="0"/>
              <a:t>如何响应不同配置的模型。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11D60-9DC1-47F3-B777-41CF4FE375C1}" type="slidenum">
              <a:rPr lang="zh-CN" altLang="en-US" smtClean="0"/>
              <a:t>24</a:t>
            </a:fld>
            <a:endParaRPr lang="zh-CN" altLang="en-US"/>
          </a:p>
        </p:txBody>
      </p:sp>
    </p:spTree>
    <p:extLst>
      <p:ext uri="{BB962C8B-B14F-4D97-AF65-F5344CB8AC3E}">
        <p14:creationId xmlns:p14="http://schemas.microsoft.com/office/powerpoint/2010/main" val="352593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solidFill>
                  <a:srgbClr val="4D4D4D"/>
                </a:solidFill>
                <a:latin typeface="-apple-system"/>
              </a:rPr>
              <a:t>OtterTune</a:t>
            </a:r>
            <a:r>
              <a:rPr lang="zh-CN" altLang="en-US" dirty="0">
                <a:solidFill>
                  <a:srgbClr val="4D4D4D"/>
                </a:solidFill>
                <a:latin typeface="-apple-system"/>
              </a:rPr>
              <a:t>使用</a:t>
            </a:r>
            <a:r>
              <a:rPr lang="en" altLang="zh-CN" dirty="0">
                <a:solidFill>
                  <a:srgbClr val="4D4D4D"/>
                </a:solidFill>
                <a:latin typeface="-apple-system"/>
              </a:rPr>
              <a:t>DBMS</a:t>
            </a:r>
            <a:r>
              <a:rPr lang="zh-CN" altLang="en-US" dirty="0">
                <a:solidFill>
                  <a:srgbClr val="4D4D4D"/>
                </a:solidFill>
                <a:latin typeface="-apple-system"/>
              </a:rPr>
              <a:t>的内部运行时指标来表征工作负载的行为。这些指标提供了工作负载的准确表示。</a:t>
            </a:r>
            <a:r>
              <a:rPr lang="zh-CN" altLang="en-US" dirty="0"/>
              <a:t>许多指标是冗余的，修剪冗余指标，可以降低</a:t>
            </a:r>
            <a:r>
              <a:rPr lang="en" altLang="zh-CN" dirty="0"/>
              <a:t>ML</a:t>
            </a:r>
            <a:r>
              <a:rPr lang="zh-CN" altLang="en-US" dirty="0"/>
              <a:t>模型的复杂性。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DBMS</a:t>
            </a:r>
            <a:r>
              <a:rPr lang="zh-CN" altLang="en-US" dirty="0"/>
              <a:t>可以有数百个选项，但只有一个子集会影响</a:t>
            </a:r>
            <a:r>
              <a:rPr lang="en-US" altLang="zh-CN" dirty="0"/>
              <a:t>DBMS</a:t>
            </a:r>
            <a:r>
              <a:rPr lang="zh-CN" altLang="en-US" dirty="0"/>
              <a:t>的性能。</a:t>
            </a:r>
            <a:r>
              <a:rPr lang="en-US" altLang="zh-CN" dirty="0" err="1"/>
              <a:t>OtterTune</a:t>
            </a:r>
            <a:r>
              <a:rPr lang="zh-CN" altLang="en-US" dirty="0"/>
              <a:t>使用流行的特征选择技术</a:t>
            </a:r>
            <a:r>
              <a:rPr lang="en-US" altLang="zh-CN" dirty="0"/>
              <a:t>Lasso</a:t>
            </a:r>
            <a:r>
              <a:rPr lang="zh-CN" altLang="en-US" dirty="0"/>
              <a:t>来确定哪个选项会严重影响系统的整体性能。通过将该技术应用于其存储库中的数据，</a:t>
            </a:r>
            <a:r>
              <a:rPr lang="en-US" altLang="zh-CN" dirty="0" err="1"/>
              <a:t>OtterTune</a:t>
            </a:r>
            <a:r>
              <a:rPr lang="zh-CN" altLang="en-US" dirty="0"/>
              <a:t>识别</a:t>
            </a:r>
            <a:r>
              <a:rPr lang="en-US" altLang="zh-CN" dirty="0"/>
              <a:t>DBMS</a:t>
            </a:r>
            <a:r>
              <a:rPr lang="zh-CN" altLang="en-US" dirty="0"/>
              <a:t>旋钮的重要性顺序。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err="1"/>
              <a:t>OtterTune</a:t>
            </a:r>
            <a:r>
              <a:rPr lang="zh-CN" altLang="en-US" dirty="0"/>
              <a:t>必须决定在进行配置建议时要使用多少个选项。使用太多的旋钮会增加</a:t>
            </a:r>
            <a:r>
              <a:rPr lang="en-US" altLang="zh-CN" dirty="0" err="1"/>
              <a:t>OtterTune</a:t>
            </a:r>
            <a:r>
              <a:rPr lang="zh-CN" altLang="en-US" dirty="0"/>
              <a:t>的优化时间。使用太少可能会阻止</a:t>
            </a:r>
            <a:r>
              <a:rPr lang="en-US" altLang="zh-CN" dirty="0" err="1"/>
              <a:t>OtterTune</a:t>
            </a:r>
            <a:r>
              <a:rPr lang="zh-CN" altLang="en-US" dirty="0"/>
              <a:t>找到最佳配置。为了自动化此过程，</a:t>
            </a:r>
            <a:r>
              <a:rPr lang="en-US" altLang="zh-CN" dirty="0" err="1"/>
              <a:t>OtterTune</a:t>
            </a:r>
            <a:r>
              <a:rPr lang="zh-CN" altLang="en-US" dirty="0"/>
              <a:t>使用增量方法。它会逐渐增加运行中使用的选项数量。这种方法允许</a:t>
            </a:r>
            <a:r>
              <a:rPr lang="en-US" altLang="zh-CN" dirty="0" err="1"/>
              <a:t>OtterTune</a:t>
            </a:r>
            <a:r>
              <a:rPr lang="zh-CN" altLang="en-US" dirty="0"/>
              <a:t>在扩展其范围之前，探索并优化一小部分最重要的选项的配置。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Configuration Recommendation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这一部分，</a:t>
            </a:r>
            <a:r>
              <a:rPr lang="en" altLang="zh-CN" sz="1200" b="0" i="0" kern="1200" dirty="0" err="1">
                <a:solidFill>
                  <a:schemeClr val="tx1"/>
                </a:solidFill>
                <a:effectLst/>
                <a:latin typeface="+mn-lt"/>
                <a:ea typeface="+mn-ea"/>
                <a:cs typeface="+mn-cs"/>
              </a:rPr>
              <a:t>OutterTune</a:t>
            </a:r>
            <a:r>
              <a:rPr lang="zh-CN" altLang="en-US" sz="1200" b="0" i="0" kern="1200" dirty="0">
                <a:solidFill>
                  <a:schemeClr val="tx1"/>
                </a:solidFill>
                <a:effectLst/>
                <a:latin typeface="+mn-lt"/>
                <a:ea typeface="+mn-ea"/>
                <a:cs typeface="+mn-cs"/>
              </a:rPr>
              <a:t>使用</a:t>
            </a:r>
            <a:r>
              <a:rPr lang="en" altLang="zh-CN" sz="1200" b="0" i="0" kern="1200" dirty="0">
                <a:solidFill>
                  <a:schemeClr val="tx1"/>
                </a:solidFill>
                <a:effectLst/>
                <a:latin typeface="+mn-lt"/>
                <a:ea typeface="+mn-ea"/>
                <a:cs typeface="+mn-cs"/>
              </a:rPr>
              <a:t>Gaussian Process (GP) regression</a:t>
            </a:r>
            <a:r>
              <a:rPr lang="zh-CN" altLang="en-US" sz="1200" b="0" i="0" kern="1200" dirty="0">
                <a:solidFill>
                  <a:schemeClr val="tx1"/>
                </a:solidFill>
                <a:effectLst/>
                <a:latin typeface="+mn-lt"/>
                <a:ea typeface="+mn-ea"/>
                <a:cs typeface="+mn-cs"/>
              </a:rPr>
              <a:t>来形成推荐参数。这里会复用的</a:t>
            </a:r>
            <a:r>
              <a:rPr lang="en" altLang="zh-CN" sz="1200" b="0" i="0" kern="1200" dirty="0">
                <a:solidFill>
                  <a:schemeClr val="tx1"/>
                </a:solidFill>
                <a:effectLst/>
                <a:latin typeface="+mn-lt"/>
                <a:ea typeface="+mn-ea"/>
                <a:cs typeface="+mn-cs"/>
              </a:rPr>
              <a:t>workload</a:t>
            </a:r>
            <a:r>
              <a:rPr lang="zh-CN" altLang="en-US" sz="1200" b="0" i="0" kern="1200" dirty="0">
                <a:solidFill>
                  <a:schemeClr val="tx1"/>
                </a:solidFill>
                <a:effectLst/>
                <a:latin typeface="+mn-lt"/>
                <a:ea typeface="+mn-ea"/>
                <a:cs typeface="+mn-cs"/>
              </a:rPr>
              <a:t>中训练出来的结果，并加入新的</a:t>
            </a:r>
            <a:r>
              <a:rPr lang="en" altLang="zh-CN" sz="1200" b="0" i="0" kern="1200" dirty="0" err="1">
                <a:solidFill>
                  <a:schemeClr val="tx1"/>
                </a:solidFill>
                <a:effectLst/>
                <a:latin typeface="+mn-lt"/>
                <a:ea typeface="+mn-ea"/>
                <a:cs typeface="+mn-cs"/>
              </a:rPr>
              <a:t>metrcis</a:t>
            </a:r>
            <a:r>
              <a:rPr lang="zh-CN" altLang="en-US" sz="1200" b="0" i="0" kern="1200" dirty="0">
                <a:solidFill>
                  <a:schemeClr val="tx1"/>
                </a:solidFill>
                <a:effectLst/>
                <a:latin typeface="+mn-lt"/>
                <a:ea typeface="+mn-ea"/>
                <a:cs typeface="+mn-cs"/>
              </a:rPr>
              <a:t>来更新这个</a:t>
            </a:r>
            <a:r>
              <a:rPr lang="en" altLang="zh-CN" sz="1200" b="0" i="0" kern="1200" dirty="0">
                <a:solidFill>
                  <a:schemeClr val="tx1"/>
                </a:solidFill>
                <a:effectLst/>
                <a:latin typeface="+mn-lt"/>
                <a:ea typeface="+mn-ea"/>
                <a:cs typeface="+mn-cs"/>
              </a:rPr>
              <a:t>model</a:t>
            </a:r>
            <a:r>
              <a:rPr lang="zh-CN" altLang="e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25</a:t>
            </a:fld>
            <a:endParaRPr lang="zh-CN" altLang="en-US"/>
          </a:p>
        </p:txBody>
      </p:sp>
    </p:spTree>
    <p:extLst>
      <p:ext uri="{BB962C8B-B14F-4D97-AF65-F5344CB8AC3E}">
        <p14:creationId xmlns:p14="http://schemas.microsoft.com/office/powerpoint/2010/main" val="378668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通过找到的参数在相同的任务下的运行时间比较， 可以看出</a:t>
            </a:r>
            <a:r>
              <a:rPr lang="en-US" altLang="zh-CN" dirty="0"/>
              <a:t>otter</a:t>
            </a:r>
            <a:r>
              <a:rPr lang="zh-CN" altLang="en-US" dirty="0"/>
              <a:t>找到最优配置的时间更短并且配置更优</a:t>
            </a:r>
            <a:endParaRPr lang="en-US" altLang="zh-CN"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26</a:t>
            </a:fld>
            <a:endParaRPr lang="zh-CN" altLang="en-US"/>
          </a:p>
        </p:txBody>
      </p:sp>
    </p:spTree>
    <p:extLst>
      <p:ext uri="{BB962C8B-B14F-4D97-AF65-F5344CB8AC3E}">
        <p14:creationId xmlns:p14="http://schemas.microsoft.com/office/powerpoint/2010/main" val="373002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400">
              <a:defRPr kumimoji="1" sz="2300">
                <a:solidFill>
                  <a:schemeClr val="tx1"/>
                </a:solidFill>
                <a:latin typeface="Arial" panose="020B0604020202020204" pitchFamily="34" charset="0"/>
                <a:ea typeface="宋体" panose="02010600030101010101" pitchFamily="2" charset="-122"/>
              </a:defRPr>
            </a:lvl1pPr>
            <a:lvl2pPr marL="715645" indent="-274955" defTabSz="914400">
              <a:defRPr kumimoji="1" sz="2300">
                <a:solidFill>
                  <a:schemeClr val="tx1"/>
                </a:solidFill>
                <a:latin typeface="Arial" panose="020B0604020202020204" pitchFamily="34" charset="0"/>
                <a:ea typeface="宋体" panose="02010600030101010101" pitchFamily="2" charset="-122"/>
              </a:defRPr>
            </a:lvl2pPr>
            <a:lvl3pPr marL="1101090" indent="-220345" defTabSz="914400">
              <a:defRPr kumimoji="1" sz="2300">
                <a:solidFill>
                  <a:schemeClr val="tx1"/>
                </a:solidFill>
                <a:latin typeface="Arial" panose="020B0604020202020204" pitchFamily="34" charset="0"/>
                <a:ea typeface="宋体" panose="02010600030101010101" pitchFamily="2" charset="-122"/>
              </a:defRPr>
            </a:lvl3pPr>
            <a:lvl4pPr marL="1541780" indent="-220345" defTabSz="914400">
              <a:defRPr kumimoji="1" sz="2300">
                <a:solidFill>
                  <a:schemeClr val="tx1"/>
                </a:solidFill>
                <a:latin typeface="Arial" panose="020B0604020202020204" pitchFamily="34" charset="0"/>
                <a:ea typeface="宋体" panose="02010600030101010101" pitchFamily="2" charset="-122"/>
              </a:defRPr>
            </a:lvl4pPr>
            <a:lvl5pPr marL="1981835" indent="-220345" defTabSz="914400">
              <a:defRPr kumimoji="1" sz="2300">
                <a:solidFill>
                  <a:schemeClr val="tx1"/>
                </a:solidFill>
                <a:latin typeface="Arial" panose="020B0604020202020204" pitchFamily="34" charset="0"/>
                <a:ea typeface="宋体" panose="02010600030101010101" pitchFamily="2" charset="-122"/>
              </a:defRPr>
            </a:lvl5pPr>
            <a:lvl6pPr marL="24225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6pPr>
            <a:lvl7pPr marL="286258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7pPr>
            <a:lvl8pPr marL="330327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8pPr>
            <a:lvl9pPr marL="37433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9pPr>
          </a:lstStyle>
          <a:p>
            <a:pPr>
              <a:defRPr/>
            </a:pPr>
            <a:fld id="{DE88EDF5-9547-411F-8ECE-6FBE33797942}" type="slidenum">
              <a:rPr kumimoji="0" lang="en-US" altLang="zh-CN" sz="1200">
                <a:latin typeface="微软雅黑" panose="020B0503020204020204" pitchFamily="34" charset="-122"/>
              </a:rPr>
              <a:t>27</a:t>
            </a:fld>
            <a:endParaRPr kumimoji="0" lang="en-US" altLang="zh-CN" sz="1200" dirty="0">
              <a:latin typeface="微软雅黑" panose="020B0503020204020204" pitchFamily="3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pPr eaLnBrk="1" hangingPunct="1">
              <a:defRPr/>
            </a:pPr>
            <a:r>
              <a:rPr kumimoji="0" lang="en-US" altLang="zh-CN" dirty="0">
                <a:cs typeface="+mn-cs"/>
              </a:rPr>
              <a:t>s</a:t>
            </a:r>
            <a:endParaRPr kumimoji="0" lang="zh-CN" altLang="en-US" dirty="0">
              <a:cs typeface="+mn-cs"/>
            </a:endParaRPr>
          </a:p>
        </p:txBody>
      </p:sp>
    </p:spTree>
    <p:extLst>
      <p:ext uri="{BB962C8B-B14F-4D97-AF65-F5344CB8AC3E}">
        <p14:creationId xmlns:p14="http://schemas.microsoft.com/office/powerpoint/2010/main" val="3079713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400">
              <a:defRPr kumimoji="1" sz="2300">
                <a:solidFill>
                  <a:schemeClr val="tx1"/>
                </a:solidFill>
                <a:latin typeface="Arial" panose="020B0604020202020204" pitchFamily="34" charset="0"/>
                <a:ea typeface="宋体" panose="02010600030101010101" pitchFamily="2" charset="-122"/>
              </a:defRPr>
            </a:lvl1pPr>
            <a:lvl2pPr marL="715645" indent="-274955" defTabSz="914400">
              <a:defRPr kumimoji="1" sz="2300">
                <a:solidFill>
                  <a:schemeClr val="tx1"/>
                </a:solidFill>
                <a:latin typeface="Arial" panose="020B0604020202020204" pitchFamily="34" charset="0"/>
                <a:ea typeface="宋体" panose="02010600030101010101" pitchFamily="2" charset="-122"/>
              </a:defRPr>
            </a:lvl2pPr>
            <a:lvl3pPr marL="1101090" indent="-220345" defTabSz="914400">
              <a:defRPr kumimoji="1" sz="2300">
                <a:solidFill>
                  <a:schemeClr val="tx1"/>
                </a:solidFill>
                <a:latin typeface="Arial" panose="020B0604020202020204" pitchFamily="34" charset="0"/>
                <a:ea typeface="宋体" panose="02010600030101010101" pitchFamily="2" charset="-122"/>
              </a:defRPr>
            </a:lvl3pPr>
            <a:lvl4pPr marL="1541780" indent="-220345" defTabSz="914400">
              <a:defRPr kumimoji="1" sz="2300">
                <a:solidFill>
                  <a:schemeClr val="tx1"/>
                </a:solidFill>
                <a:latin typeface="Arial" panose="020B0604020202020204" pitchFamily="34" charset="0"/>
                <a:ea typeface="宋体" panose="02010600030101010101" pitchFamily="2" charset="-122"/>
              </a:defRPr>
            </a:lvl4pPr>
            <a:lvl5pPr marL="1981835" indent="-220345" defTabSz="914400">
              <a:defRPr kumimoji="1" sz="2300">
                <a:solidFill>
                  <a:schemeClr val="tx1"/>
                </a:solidFill>
                <a:latin typeface="Arial" panose="020B0604020202020204" pitchFamily="34" charset="0"/>
                <a:ea typeface="宋体" panose="02010600030101010101" pitchFamily="2" charset="-122"/>
              </a:defRPr>
            </a:lvl5pPr>
            <a:lvl6pPr marL="24225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6pPr>
            <a:lvl7pPr marL="286258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7pPr>
            <a:lvl8pPr marL="330327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8pPr>
            <a:lvl9pPr marL="37433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9pPr>
          </a:lstStyle>
          <a:p>
            <a:pPr>
              <a:defRPr/>
            </a:pPr>
            <a:fld id="{DE88EDF5-9547-411F-8ECE-6FBE33797942}" type="slidenum">
              <a:rPr kumimoji="0" lang="en-US" altLang="zh-CN" sz="1200">
                <a:latin typeface="微软雅黑" panose="020B0503020204020204" pitchFamily="34" charset="-122"/>
              </a:rPr>
              <a:t>28</a:t>
            </a:fld>
            <a:endParaRPr kumimoji="0" lang="en-US" altLang="zh-CN" sz="1200" dirty="0">
              <a:latin typeface="微软雅黑" panose="020B0503020204020204" pitchFamily="3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pPr eaLnBrk="1" hangingPunct="1">
              <a:defRPr/>
            </a:pPr>
            <a:endParaRPr kumimoji="0" lang="zh-CN" altLang="en-US" dirty="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962FA8-AA85-4053-8547-304384BC292A}" type="slidenum">
              <a:rPr lang="zh-CN" altLang="en-US" smtClean="0"/>
              <a:t>29</a:t>
            </a:fld>
            <a:endParaRPr lang="zh-CN" altLang="en-US" dirty="0"/>
          </a:p>
        </p:txBody>
      </p:sp>
    </p:spTree>
    <p:extLst>
      <p:ext uri="{BB962C8B-B14F-4D97-AF65-F5344CB8AC3E}">
        <p14:creationId xmlns:p14="http://schemas.microsoft.com/office/powerpoint/2010/main" val="156049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对模型进行评估即计算目标函数的值在很多情况下成本高昂，因为这意味着要以某种超参数配置训练机器学习模型，并在验证集上计算精度等指标。常用的超参数优化方法有网格搜索（</a:t>
            </a:r>
            <a:r>
              <a:rPr lang="en" altLang="zh-CN" dirty="0">
                <a:effectLst/>
              </a:rPr>
              <a:t>Grid search</a:t>
            </a:r>
            <a:r>
              <a:rPr lang="zh-CN" altLang="en" dirty="0">
                <a:effectLst/>
              </a:rPr>
              <a:t>），</a:t>
            </a:r>
            <a:r>
              <a:rPr lang="zh-CN" altLang="en-US" dirty="0">
                <a:effectLst/>
              </a:rPr>
              <a:t>随机搜索（</a:t>
            </a:r>
            <a:r>
              <a:rPr lang="en" altLang="zh-CN" dirty="0">
                <a:effectLst/>
              </a:rPr>
              <a:t>Random search</a:t>
            </a:r>
            <a:r>
              <a:rPr lang="zh-CN" altLang="en" dirty="0">
                <a:effectLst/>
              </a:rPr>
              <a:t>），</a:t>
            </a:r>
            <a:r>
              <a:rPr lang="zh-CN" altLang="en-US" dirty="0">
                <a:effectLst/>
              </a:rPr>
              <a:t>遗传算法，贝叶斯优化（</a:t>
            </a:r>
            <a:r>
              <a:rPr lang="en" altLang="zh-CN" dirty="0">
                <a:effectLst/>
              </a:rPr>
              <a:t>Bayesian Optimization</a:t>
            </a:r>
            <a:r>
              <a:rPr lang="zh-CN" altLang="en" dirty="0">
                <a:effectLst/>
              </a:rPr>
              <a:t>）</a:t>
            </a:r>
            <a:r>
              <a:rPr lang="zh-CN" altLang="en-US" dirty="0">
                <a:effectLst/>
              </a:rPr>
              <a:t>等</a:t>
            </a:r>
          </a:p>
          <a:p>
            <a:endParaRPr kumimoji="1"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400">
              <a:defRPr kumimoji="1" sz="2300">
                <a:solidFill>
                  <a:schemeClr val="tx1"/>
                </a:solidFill>
                <a:latin typeface="Arial" panose="020B0604020202020204" pitchFamily="34" charset="0"/>
                <a:ea typeface="宋体" panose="02010600030101010101" pitchFamily="2" charset="-122"/>
              </a:defRPr>
            </a:lvl1pPr>
            <a:lvl2pPr marL="715645" indent="-274955" defTabSz="914400">
              <a:defRPr kumimoji="1" sz="2300">
                <a:solidFill>
                  <a:schemeClr val="tx1"/>
                </a:solidFill>
                <a:latin typeface="Arial" panose="020B0604020202020204" pitchFamily="34" charset="0"/>
                <a:ea typeface="宋体" panose="02010600030101010101" pitchFamily="2" charset="-122"/>
              </a:defRPr>
            </a:lvl2pPr>
            <a:lvl3pPr marL="1101090" indent="-220345" defTabSz="914400">
              <a:defRPr kumimoji="1" sz="2300">
                <a:solidFill>
                  <a:schemeClr val="tx1"/>
                </a:solidFill>
                <a:latin typeface="Arial" panose="020B0604020202020204" pitchFamily="34" charset="0"/>
                <a:ea typeface="宋体" panose="02010600030101010101" pitchFamily="2" charset="-122"/>
              </a:defRPr>
            </a:lvl3pPr>
            <a:lvl4pPr marL="1541780" indent="-220345" defTabSz="914400">
              <a:defRPr kumimoji="1" sz="2300">
                <a:solidFill>
                  <a:schemeClr val="tx1"/>
                </a:solidFill>
                <a:latin typeface="Arial" panose="020B0604020202020204" pitchFamily="34" charset="0"/>
                <a:ea typeface="宋体" panose="02010600030101010101" pitchFamily="2" charset="-122"/>
              </a:defRPr>
            </a:lvl4pPr>
            <a:lvl5pPr marL="1981835" indent="-220345" defTabSz="914400">
              <a:defRPr kumimoji="1" sz="2300">
                <a:solidFill>
                  <a:schemeClr val="tx1"/>
                </a:solidFill>
                <a:latin typeface="Arial" panose="020B0604020202020204" pitchFamily="34" charset="0"/>
                <a:ea typeface="宋体" panose="02010600030101010101" pitchFamily="2" charset="-122"/>
              </a:defRPr>
            </a:lvl5pPr>
            <a:lvl6pPr marL="24225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6pPr>
            <a:lvl7pPr marL="286258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7pPr>
            <a:lvl8pPr marL="330327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8pPr>
            <a:lvl9pPr marL="37433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9pPr>
          </a:lstStyle>
          <a:p>
            <a:pPr>
              <a:defRPr/>
            </a:pPr>
            <a:fld id="{DE88EDF5-9547-411F-8ECE-6FBE33797942}" type="slidenum">
              <a:rPr kumimoji="0" lang="en-US" altLang="zh-CN" sz="1200">
                <a:latin typeface="微软雅黑" panose="020B0503020204020204" pitchFamily="34" charset="-122"/>
              </a:rPr>
              <a:t>4</a:t>
            </a:fld>
            <a:endParaRPr kumimoji="0" lang="en-US" altLang="zh-CN" sz="1200" dirty="0">
              <a:latin typeface="微软雅黑" panose="020B0503020204020204" pitchFamily="3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pPr eaLnBrk="1" hangingPunct="1">
              <a:defRPr/>
            </a:pPr>
            <a:endParaRPr kumimoji="0" lang="zh-CN" altLang="en-US" dirty="0">
              <a:cs typeface="+mn-cs"/>
            </a:endParaRPr>
          </a:p>
        </p:txBody>
      </p:sp>
    </p:spTree>
    <p:extLst>
      <p:ext uri="{BB962C8B-B14F-4D97-AF65-F5344CB8AC3E}">
        <p14:creationId xmlns:p14="http://schemas.microsoft.com/office/powerpoint/2010/main" val="338143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对于连续型的超参数，对其可行域进行网格划分，选取一些典型值进行计算。网格搜索随着参数数量的增加呈指数级增长，因此对于超参数较多的情况，该方法面临性能上的问题。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r>
              <a:rPr lang="zh-CN" altLang="en-US" dirty="0">
                <a:effectLst/>
              </a:rPr>
              <a:t>随机搜索对于如何生成随机取值，有多种不同的策略。通常的做法是用均匀分布的随机数进行搜索，也可以使用更复杂的启发式搜索策略。 </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a:t>
            </a:r>
            <a:r>
              <a:rPr lang="zh-CN" altLang="en-US" dirty="0"/>
              <a:t>利用</a:t>
            </a:r>
            <a:r>
              <a:rPr lang="en" altLang="zh-CN" dirty="0"/>
              <a:t>EI</a:t>
            </a:r>
            <a:r>
              <a:rPr lang="zh-CN" altLang="en-US" dirty="0"/>
              <a:t>值，根据</a:t>
            </a:r>
            <a:r>
              <a:rPr lang="en" altLang="zh-CN" dirty="0"/>
              <a:t>Acquisition Function</a:t>
            </a:r>
            <a:r>
              <a:rPr lang="zh-CN" altLang="en-US" dirty="0"/>
              <a:t>得出</a:t>
            </a:r>
            <a:r>
              <a:rPr lang="en" altLang="zh-CN" dirty="0"/>
              <a:t>EI</a:t>
            </a:r>
            <a:endParaRPr kumimoji="1" lang="zh-CN" altLang="en-US" dirty="0"/>
          </a:p>
        </p:txBody>
      </p:sp>
      <p:sp>
        <p:nvSpPr>
          <p:cNvPr id="4" name="灯片编号占位符 3"/>
          <p:cNvSpPr>
            <a:spLocks noGrp="1"/>
          </p:cNvSpPr>
          <p:nvPr>
            <p:ph type="sldNum" sz="quarter" idx="5"/>
          </p:nvPr>
        </p:nvSpPr>
        <p:spPr/>
        <p:txBody>
          <a:bodyPr/>
          <a:lstStyle/>
          <a:p>
            <a:fld id="{BD911D60-9DC1-47F3-B777-41CF4FE375C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常见的采集函数有期望改进</a:t>
            </a:r>
            <a:r>
              <a:rPr lang="en-US" altLang="zh-CN" dirty="0">
                <a:effectLst/>
              </a:rPr>
              <a:t>(</a:t>
            </a:r>
            <a:r>
              <a:rPr lang="en" altLang="zh-CN" dirty="0">
                <a:effectLst/>
              </a:rPr>
              <a:t>expected improvement), </a:t>
            </a:r>
            <a:r>
              <a:rPr lang="zh-CN" altLang="en-US" dirty="0">
                <a:effectLst/>
              </a:rPr>
              <a:t>最大改进概率</a:t>
            </a:r>
            <a:r>
              <a:rPr lang="en-US" altLang="zh-CN" dirty="0">
                <a:effectLst/>
              </a:rPr>
              <a:t>(</a:t>
            </a:r>
            <a:r>
              <a:rPr lang="en" altLang="zh-CN" dirty="0">
                <a:effectLst/>
              </a:rPr>
              <a:t>maximum probability of improvement)</a:t>
            </a:r>
            <a:r>
              <a:rPr lang="zh-CN" altLang="en" dirty="0">
                <a:effectLst/>
              </a:rPr>
              <a:t>。 </a:t>
            </a:r>
            <a:r>
              <a:rPr lang="zh-CN" altLang="en-US" dirty="0">
                <a:effectLst/>
              </a:rPr>
              <a:t>最大改进概率会选择具有最大可能性提高最大值的点作为下一个查询点。 </a:t>
            </a:r>
          </a:p>
          <a:p>
            <a:r>
              <a:rPr lang="zh-CN" altLang="en-US" dirty="0">
                <a:effectLst/>
              </a:rPr>
              <a:t>最大改进概率只关注了有多大的可能性能够提高，而期望改进则会选择有最大期望提高的点来作为下一个查询点。</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7</a:t>
            </a:fld>
            <a:endParaRPr lang="zh-CN" altLang="en-US"/>
          </a:p>
        </p:txBody>
      </p:sp>
    </p:spTree>
    <p:extLst>
      <p:ext uri="{BB962C8B-B14F-4D97-AF65-F5344CB8AC3E}">
        <p14:creationId xmlns:p14="http://schemas.microsoft.com/office/powerpoint/2010/main" val="386790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适应度函数，可以是直接带入参数进行训练，或者是对训练过程进行建模，得到一个可以计算适应度的模型</a:t>
            </a:r>
          </a:p>
        </p:txBody>
      </p:sp>
      <p:sp>
        <p:nvSpPr>
          <p:cNvPr id="4" name="灯片编号占位符 3"/>
          <p:cNvSpPr>
            <a:spLocks noGrp="1"/>
          </p:cNvSpPr>
          <p:nvPr>
            <p:ph type="sldNum" sz="quarter" idx="5"/>
          </p:nvPr>
        </p:nvSpPr>
        <p:spPr/>
        <p:txBody>
          <a:bodyPr/>
          <a:lstStyle/>
          <a:p>
            <a:fld id="{BD911D60-9DC1-47F3-B777-41CF4FE375C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14400">
              <a:defRPr kumimoji="1" sz="2300">
                <a:solidFill>
                  <a:schemeClr val="tx1"/>
                </a:solidFill>
                <a:latin typeface="Arial" panose="020B0604020202020204" pitchFamily="34" charset="0"/>
                <a:ea typeface="宋体" panose="02010600030101010101" pitchFamily="2" charset="-122"/>
              </a:defRPr>
            </a:lvl1pPr>
            <a:lvl2pPr marL="715645" indent="-274955" defTabSz="914400">
              <a:defRPr kumimoji="1" sz="2300">
                <a:solidFill>
                  <a:schemeClr val="tx1"/>
                </a:solidFill>
                <a:latin typeface="Arial" panose="020B0604020202020204" pitchFamily="34" charset="0"/>
                <a:ea typeface="宋体" panose="02010600030101010101" pitchFamily="2" charset="-122"/>
              </a:defRPr>
            </a:lvl2pPr>
            <a:lvl3pPr marL="1101090" indent="-220345" defTabSz="914400">
              <a:defRPr kumimoji="1" sz="2300">
                <a:solidFill>
                  <a:schemeClr val="tx1"/>
                </a:solidFill>
                <a:latin typeface="Arial" panose="020B0604020202020204" pitchFamily="34" charset="0"/>
                <a:ea typeface="宋体" panose="02010600030101010101" pitchFamily="2" charset="-122"/>
              </a:defRPr>
            </a:lvl3pPr>
            <a:lvl4pPr marL="1541780" indent="-220345" defTabSz="914400">
              <a:defRPr kumimoji="1" sz="2300">
                <a:solidFill>
                  <a:schemeClr val="tx1"/>
                </a:solidFill>
                <a:latin typeface="Arial" panose="020B0604020202020204" pitchFamily="34" charset="0"/>
                <a:ea typeface="宋体" panose="02010600030101010101" pitchFamily="2" charset="-122"/>
              </a:defRPr>
            </a:lvl4pPr>
            <a:lvl5pPr marL="1981835" indent="-220345" defTabSz="914400">
              <a:defRPr kumimoji="1" sz="2300">
                <a:solidFill>
                  <a:schemeClr val="tx1"/>
                </a:solidFill>
                <a:latin typeface="Arial" panose="020B0604020202020204" pitchFamily="34" charset="0"/>
                <a:ea typeface="宋体" panose="02010600030101010101" pitchFamily="2" charset="-122"/>
              </a:defRPr>
            </a:lvl5pPr>
            <a:lvl6pPr marL="24225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6pPr>
            <a:lvl7pPr marL="286258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7pPr>
            <a:lvl8pPr marL="3303270"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8pPr>
            <a:lvl9pPr marL="3743325" indent="-220345" defTabSz="914400" fontAlgn="base">
              <a:spcBef>
                <a:spcPct val="0"/>
              </a:spcBef>
              <a:spcAft>
                <a:spcPct val="0"/>
              </a:spcAft>
              <a:defRPr kumimoji="1" sz="2300">
                <a:solidFill>
                  <a:schemeClr val="tx1"/>
                </a:solidFill>
                <a:latin typeface="Arial" panose="020B0604020202020204" pitchFamily="34" charset="0"/>
                <a:ea typeface="宋体" panose="02010600030101010101" pitchFamily="2" charset="-122"/>
              </a:defRPr>
            </a:lvl9pPr>
          </a:lstStyle>
          <a:p>
            <a:pPr>
              <a:defRPr/>
            </a:pPr>
            <a:fld id="{DE88EDF5-9547-411F-8ECE-6FBE33797942}" type="slidenum">
              <a:rPr kumimoji="0" lang="en-US" altLang="zh-CN" sz="1200">
                <a:latin typeface="微软雅黑" panose="020B0503020204020204" pitchFamily="34" charset="-122"/>
              </a:rPr>
              <a:t>10</a:t>
            </a:fld>
            <a:endParaRPr kumimoji="0" lang="en-US" altLang="zh-CN" sz="1200" dirty="0">
              <a:latin typeface="微软雅黑" panose="020B0503020204020204" pitchFamily="3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pPr eaLnBrk="1" hangingPunct="1">
              <a:defRPr/>
            </a:pPr>
            <a:endParaRPr kumimoji="0" lang="zh-CN" altLang="en-US" dirty="0">
              <a:cs typeface="+mn-cs"/>
            </a:endParaRPr>
          </a:p>
        </p:txBody>
      </p:sp>
    </p:spTree>
    <p:extLst>
      <p:ext uri="{BB962C8B-B14F-4D97-AF65-F5344CB8AC3E}">
        <p14:creationId xmlns:p14="http://schemas.microsoft.com/office/powerpoint/2010/main" val="2613575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Picture 7" descr="B-1"/>
          <p:cNvPicPr>
            <a:picLocks noChangeAspect="1" noChangeArrowheads="1"/>
          </p:cNvPicPr>
          <p:nvPr userDrawn="1"/>
        </p:nvPicPr>
        <p:blipFill>
          <a:blip r:embed="rId2" cstate="print"/>
          <a:srcRect/>
          <a:stretch>
            <a:fillRect/>
          </a:stretch>
        </p:blipFill>
        <p:spPr bwMode="auto">
          <a:xfrm>
            <a:off x="0" y="1588"/>
            <a:ext cx="9144000" cy="6856412"/>
          </a:xfrm>
          <a:prstGeom prst="rect">
            <a:avLst/>
          </a:prstGeom>
          <a:noFill/>
          <a:ln w="9525">
            <a:noFill/>
            <a:miter lim="800000"/>
            <a:headEnd/>
            <a:tailEnd/>
          </a:ln>
        </p:spPr>
      </p:pic>
      <p:sp>
        <p:nvSpPr>
          <p:cNvPr id="2" name="标题 1"/>
          <p:cNvSpPr>
            <a:spLocks noGrp="1"/>
          </p:cNvSpPr>
          <p:nvPr>
            <p:ph type="ctrTitle"/>
          </p:nvPr>
        </p:nvSpPr>
        <p:spPr>
          <a:xfrm>
            <a:off x="683568" y="1412776"/>
            <a:ext cx="7772400" cy="1470025"/>
          </a:xfrm>
        </p:spPr>
        <p:txBody>
          <a:bodyPr/>
          <a:lstStyle>
            <a:lvl1pPr>
              <a:defRPr>
                <a:solidFill>
                  <a:schemeClr val="bg1"/>
                </a:solidFill>
                <a:latin typeface="微软雅黑" panose="020B0503020204020204" pitchFamily="34" charset="-122"/>
              </a:defRPr>
            </a:lvl1pPr>
          </a:lstStyle>
          <a:p>
            <a:r>
              <a:rPr lang="zh-CN" altLang="en-US" dirty="0"/>
              <a:t>单击此处编辑母版标题样式</a:t>
            </a:r>
          </a:p>
        </p:txBody>
      </p:sp>
      <p:sp>
        <p:nvSpPr>
          <p:cNvPr id="4" name="Rectangle 4"/>
          <p:cNvSpPr>
            <a:spLocks noGrp="1" noChangeArrowheads="1"/>
          </p:cNvSpPr>
          <p:nvPr>
            <p:ph type="dt" sz="half" idx="10"/>
          </p:nvPr>
        </p:nvSpPr>
        <p:spPr/>
        <p:txBody>
          <a:bodyPr/>
          <a:lstStyle>
            <a:lvl1pPr>
              <a:defRPr>
                <a:latin typeface="微软雅黑" panose="020B0503020204020204" pitchFamily="34" charset="-122"/>
              </a:defRPr>
            </a:lvl1pPr>
          </a:lstStyle>
          <a:p>
            <a:pPr>
              <a:defRPr/>
            </a:pPr>
            <a:fld id="{E3EA5CCA-986A-4CC9-8C58-F9F7966A7C28}" type="datetime1">
              <a:rPr lang="zh-CN" altLang="en-US" smtClean="0"/>
              <a:t>2021/3/17</a:t>
            </a:fld>
            <a:endParaRPr lang="en-US" altLang="zh-CN" dirty="0"/>
          </a:p>
        </p:txBody>
      </p:sp>
      <p:sp>
        <p:nvSpPr>
          <p:cNvPr id="5" name="Rectangle 5"/>
          <p:cNvSpPr>
            <a:spLocks noGrp="1" noChangeArrowheads="1"/>
          </p:cNvSpPr>
          <p:nvPr>
            <p:ph type="ftr" sz="quarter" idx="11"/>
          </p:nvPr>
        </p:nvSpPr>
        <p:spPr/>
        <p:txBody>
          <a:bodyPr/>
          <a:lstStyle>
            <a:lvl1pPr>
              <a:defRPr>
                <a:latin typeface="微软雅黑" panose="020B0503020204020204" pitchFamily="34" charset="-122"/>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atin typeface="微软雅黑" panose="020B0503020204020204" pitchFamily="34" charset="-122"/>
              </a:defRPr>
            </a:lvl1pPr>
          </a:lstStyle>
          <a:p>
            <a:pPr>
              <a:defRPr/>
            </a:pPr>
            <a:fld id="{039503BF-C29D-4C80-9971-704DEB9EB5A2}" type="slidenum">
              <a:rPr lang="en-US" altLang="zh-CN" smtClean="0"/>
              <a:t>‹#›</a:t>
            </a:fld>
            <a:endParaRPr lang="en-US" altLang="zh-CN" dirty="0"/>
          </a:p>
        </p:txBody>
      </p:sp>
      <p:pic>
        <p:nvPicPr>
          <p:cNvPr id="8" name="Picture 6" descr="B-1"/>
          <p:cNvPicPr>
            <a:picLocks noChangeAspect="1" noChangeArrowheads="1"/>
          </p:cNvPicPr>
          <p:nvPr userDrawn="1"/>
        </p:nvPicPr>
        <p:blipFill>
          <a:blip r:embed="rId3" cstate="print"/>
          <a:srcRect l="8194" t="52522" r="40851" b="32153"/>
          <a:stretch>
            <a:fillRect/>
          </a:stretch>
        </p:blipFill>
        <p:spPr bwMode="auto">
          <a:xfrm>
            <a:off x="749300" y="3602038"/>
            <a:ext cx="4659313" cy="1050925"/>
          </a:xfrm>
          <a:prstGeom prst="rect">
            <a:avLst/>
          </a:prstGeom>
          <a:noFill/>
          <a:ln w="9525">
            <a:noFill/>
            <a:miter lim="8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hasCustomPrompt="1"/>
          </p:nvPr>
        </p:nvSpPr>
        <p:spPr>
          <a:xfrm>
            <a:off x="5868144" y="548680"/>
            <a:ext cx="2602632" cy="648072"/>
          </a:xfrm>
        </p:spPr>
        <p:txBody>
          <a:bodyPr/>
          <a:lstStyle>
            <a:lvl1pPr>
              <a:defRPr sz="2400">
                <a:latin typeface="微软雅黑" panose="020B0503020204020204" pitchFamily="34" charset="-122"/>
              </a:defRPr>
            </a:lvl1pPr>
          </a:lstStyle>
          <a:p>
            <a:r>
              <a:rPr lang="zh-CN" altLang="en-US" sz="2000" dirty="0"/>
              <a:t>内容标题区域</a:t>
            </a:r>
          </a:p>
        </p:txBody>
      </p:sp>
      <p:sp>
        <p:nvSpPr>
          <p:cNvPr id="3" name="内容占位符 2"/>
          <p:cNvSpPr>
            <a:spLocks noGrp="1"/>
          </p:cNvSpPr>
          <p:nvPr>
            <p:ph idx="1"/>
          </p:nvPr>
        </p:nvSpPr>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p:txBody>
          <a:bodyPr/>
          <a:lstStyle>
            <a:lvl1pPr>
              <a:defRPr>
                <a:latin typeface="微软雅黑" panose="020B0503020204020204" pitchFamily="34" charset="-122"/>
              </a:defRPr>
            </a:lvl1pPr>
          </a:lstStyle>
          <a:p>
            <a:pPr>
              <a:defRPr/>
            </a:pPr>
            <a:fld id="{2FAEEB5C-835C-42BD-AD24-1ED6573D82D2}" type="datetime1">
              <a:rPr lang="zh-CN" altLang="en-US" smtClean="0"/>
              <a:t>2021/3/17</a:t>
            </a:fld>
            <a:endParaRPr lang="en-US" altLang="zh-CN" dirty="0"/>
          </a:p>
        </p:txBody>
      </p:sp>
      <p:sp>
        <p:nvSpPr>
          <p:cNvPr id="5" name="Rectangle 5"/>
          <p:cNvSpPr>
            <a:spLocks noGrp="1" noChangeArrowheads="1"/>
          </p:cNvSpPr>
          <p:nvPr>
            <p:ph type="ftr" sz="quarter" idx="11"/>
          </p:nvPr>
        </p:nvSpPr>
        <p:spPr/>
        <p:txBody>
          <a:bodyPr/>
          <a:lstStyle>
            <a:lvl1pPr>
              <a:defRPr>
                <a:latin typeface="微软雅黑" panose="020B0503020204020204" pitchFamily="34" charset="-122"/>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atin typeface="微软雅黑" panose="020B0503020204020204" pitchFamily="34" charset="-122"/>
              </a:defRPr>
            </a:lvl1pPr>
          </a:lstStyle>
          <a:p>
            <a:pPr>
              <a:defRPr/>
            </a:pPr>
            <a:fld id="{40A439F1-587F-4B46-AE4C-D82BC2C3528D}" type="slidenum">
              <a:rPr lang="en-US" altLang="zh-CN" smtClean="0"/>
              <a:t>‹#›</a:t>
            </a:fld>
            <a:endParaRPr lang="en-US" altLang="zh-CN"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微软雅黑" panose="020B0503020204020204" pitchFamily="34" charset="-122"/>
              </a:defRPr>
            </a:lvl1pPr>
          </a:lstStyle>
          <a:p>
            <a:pPr>
              <a:defRPr/>
            </a:pPr>
            <a:fld id="{995C5F5E-8F7D-4FC9-8622-20ADF1BC4436}" type="datetime1">
              <a:rPr lang="zh-CN" altLang="en-US" smtClean="0"/>
              <a:t>2021/3/17</a:t>
            </a:fld>
            <a:endParaRPr lang="en-US" altLang="zh-CN" dirty="0"/>
          </a:p>
        </p:txBody>
      </p:sp>
      <p:sp>
        <p:nvSpPr>
          <p:cNvPr id="3" name="Rectangle 5"/>
          <p:cNvSpPr>
            <a:spLocks noGrp="1" noChangeArrowheads="1"/>
          </p:cNvSpPr>
          <p:nvPr>
            <p:ph type="ftr" sz="quarter" idx="11"/>
          </p:nvPr>
        </p:nvSpPr>
        <p:spPr/>
        <p:txBody>
          <a:bodyPr/>
          <a:lstStyle>
            <a:lvl1pPr>
              <a:defRPr>
                <a:latin typeface="微软雅黑" panose="020B0503020204020204" pitchFamily="34" charset="-122"/>
              </a:defRPr>
            </a:lvl1pPr>
          </a:lstStyle>
          <a:p>
            <a:pPr>
              <a:defRPr/>
            </a:pPr>
            <a:endParaRPr lang="en-US" altLang="zh-CN" dirty="0"/>
          </a:p>
        </p:txBody>
      </p:sp>
      <p:sp>
        <p:nvSpPr>
          <p:cNvPr id="4" name="Rectangle 6"/>
          <p:cNvSpPr>
            <a:spLocks noGrp="1" noChangeArrowheads="1"/>
          </p:cNvSpPr>
          <p:nvPr>
            <p:ph type="sldNum" sz="quarter" idx="12"/>
          </p:nvPr>
        </p:nvSpPr>
        <p:spPr/>
        <p:txBody>
          <a:bodyPr/>
          <a:lstStyle>
            <a:lvl1pPr>
              <a:defRPr>
                <a:latin typeface="微软雅黑" panose="020B0503020204020204" pitchFamily="34" charset="-122"/>
              </a:defRPr>
            </a:lvl1pPr>
          </a:lstStyle>
          <a:p>
            <a:pPr>
              <a:defRPr/>
            </a:pPr>
            <a:fld id="{B946528B-B9B9-4E68-8952-1F42D213A426}" type="slidenum">
              <a:rPr lang="en-US" altLang="zh-CN" smtClean="0"/>
              <a:t>‹#›</a:t>
            </a:fld>
            <a:endParaRPr lang="en-US" altLang="zh-CN" dirty="0"/>
          </a:p>
        </p:txBody>
      </p:sp>
      <p:pic>
        <p:nvPicPr>
          <p:cNvPr id="6" name="Picture 5" descr="B-1"/>
          <p:cNvPicPr>
            <a:picLocks noChangeAspect="1" noChangeArrowheads="1"/>
          </p:cNvPicPr>
          <p:nvPr userDrawn="1"/>
        </p:nvPicPr>
        <p:blipFill>
          <a:blip r:embed="rId2" cstate="print"/>
          <a:srcRect/>
          <a:stretch>
            <a:fillRect/>
          </a:stretch>
        </p:blipFill>
        <p:spPr bwMode="auto">
          <a:xfrm>
            <a:off x="0" y="-1588"/>
            <a:ext cx="9144000" cy="6859588"/>
          </a:xfrm>
          <a:prstGeom prst="rect">
            <a:avLst/>
          </a:prstGeom>
          <a:noFill/>
          <a:ln w="9525">
            <a:noFill/>
            <a:miter lim="800000"/>
            <a:headEnd/>
            <a:tailEnd/>
          </a:ln>
        </p:spPr>
      </p:pic>
      <p:pic>
        <p:nvPicPr>
          <p:cNvPr id="7" name="Picture 4" descr="B-1"/>
          <p:cNvPicPr>
            <a:picLocks noChangeAspect="1" noChangeArrowheads="1"/>
          </p:cNvPicPr>
          <p:nvPr userDrawn="1"/>
        </p:nvPicPr>
        <p:blipFill>
          <a:blip r:embed="rId3" cstate="print"/>
          <a:srcRect l="52361" t="31111" r="3542" b="56296"/>
          <a:stretch>
            <a:fillRect/>
          </a:stretch>
        </p:blipFill>
        <p:spPr bwMode="auto">
          <a:xfrm>
            <a:off x="4787900" y="2133600"/>
            <a:ext cx="4032250" cy="863600"/>
          </a:xfrm>
          <a:prstGeom prst="rect">
            <a:avLst/>
          </a:prstGeom>
          <a:noFill/>
          <a:ln w="9525">
            <a:noFill/>
            <a:miter lim="8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defRPr>
            </a:lvl1pPr>
          </a:lstStyle>
          <a:p>
            <a:fld id="{56DE34FE-105D-467B-A24A-9C9DCD3BC89A}" type="datetime1">
              <a:rPr lang="zh-CN" altLang="en-US" smtClean="0"/>
              <a:t>2021/3/17</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defRPr>
            </a:lvl1pPr>
          </a:lstStyle>
          <a:p>
            <a:fld id="{0C913308-F349-4B6D-A68A-DD1791B4A57B}" type="slidenum">
              <a:rPr lang="zh-CN" altLang="en-US" smtClean="0"/>
              <a:t>‹#›</a:t>
            </a:fld>
            <a:endParaRPr lang="zh-CN" alt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B-1"/>
          <p:cNvPicPr>
            <a:picLocks noChangeAspect="1" noChangeArrowheads="1"/>
          </p:cNvPicPr>
          <p:nvPr/>
        </p:nvPicPr>
        <p:blipFill>
          <a:blip r:embed="rId7" cstate="print"/>
          <a:srcRect/>
          <a:stretch>
            <a:fillRect/>
          </a:stretch>
        </p:blipFill>
        <p:spPr bwMode="auto">
          <a:xfrm>
            <a:off x="0" y="0"/>
            <a:ext cx="9144000" cy="6858000"/>
          </a:xfrm>
          <a:prstGeom prst="rect">
            <a:avLst/>
          </a:prstGeom>
          <a:noFill/>
          <a:ln w="9525">
            <a:noFill/>
            <a:miter lim="800000"/>
            <a:headEnd/>
            <a:tailEnd/>
          </a:ln>
        </p:spPr>
      </p:pic>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微软雅黑" panose="020B0503020204020204" pitchFamily="34" charset="-122"/>
              </a:defRPr>
            </a:lvl1pPr>
          </a:lstStyle>
          <a:p>
            <a:pPr>
              <a:defRPr/>
            </a:pPr>
            <a:fld id="{740D6C49-6199-4D54-A8BA-DD1EDEB2C5E7}" type="datetime1">
              <a:rPr lang="zh-CN" altLang="en-US" smtClean="0"/>
              <a:t>2021/3/17</a:t>
            </a:fld>
            <a:endParaRPr lang="en-US" altLang="zh-CN"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微软雅黑" panose="020B0503020204020204" pitchFamily="34" charset="-122"/>
              </a:defRPr>
            </a:lvl1pPr>
          </a:lstStyle>
          <a:p>
            <a:pPr>
              <a:defRPr/>
            </a:pPr>
            <a:endParaRPr lang="en-US" altLang="zh-CN"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微软雅黑" panose="020B0503020204020204" pitchFamily="34" charset="-122"/>
              </a:defRPr>
            </a:lvl1pPr>
          </a:lstStyle>
          <a:p>
            <a:pPr>
              <a:defRPr/>
            </a:pPr>
            <a:fld id="{CD98D576-A93E-4A83-AEFD-5B9ECC077633}" type="slidenum">
              <a:rPr lang="en-US" altLang="zh-CN" smtClean="0"/>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hf hdr="0" ftr="0" dt="0"/>
  <p:txStyles>
    <p:titleStyle>
      <a:lvl1pPr algn="ctr" rtl="0" eaLnBrk="1" fontAlgn="base" hangingPunct="1">
        <a:spcBef>
          <a:spcPct val="0"/>
        </a:spcBef>
        <a:spcAft>
          <a:spcPct val="0"/>
        </a:spcAft>
        <a:defRPr sz="4400">
          <a:solidFill>
            <a:schemeClr val="tx2"/>
          </a:solidFill>
          <a:latin typeface="微软雅黑" panose="020B0503020204020204" pitchFamily="34" charset="-122"/>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微软雅黑" panose="020B0503020204020204" pitchFamily="34" charset="-122"/>
          <a:ea typeface="+mn-ea"/>
          <a:cs typeface="+mn-cs"/>
        </a:defRPr>
      </a:lvl1pPr>
      <a:lvl2pPr marL="742950" indent="-285750" algn="l" rtl="0" eaLnBrk="1" fontAlgn="base" hangingPunct="1">
        <a:spcBef>
          <a:spcPct val="20000"/>
        </a:spcBef>
        <a:spcAft>
          <a:spcPct val="0"/>
        </a:spcAft>
        <a:buChar char="–"/>
        <a:defRPr sz="2800">
          <a:solidFill>
            <a:schemeClr val="tx1"/>
          </a:solidFill>
          <a:latin typeface="微软雅黑" panose="020B0503020204020204" pitchFamily="34" charset="-122"/>
          <a:ea typeface="+mn-ea"/>
        </a:defRPr>
      </a:lvl2pPr>
      <a:lvl3pPr marL="1143000" indent="-228600" algn="l" rtl="0" eaLnBrk="1" fontAlgn="base" hangingPunct="1">
        <a:spcBef>
          <a:spcPct val="20000"/>
        </a:spcBef>
        <a:spcAft>
          <a:spcPct val="0"/>
        </a:spcAft>
        <a:buChar char="•"/>
        <a:defRPr sz="2400">
          <a:solidFill>
            <a:schemeClr val="tx1"/>
          </a:solidFill>
          <a:latin typeface="微软雅黑" panose="020B0503020204020204" pitchFamily="34" charset="-122"/>
          <a:ea typeface="+mn-ea"/>
        </a:defRPr>
      </a:lvl3pPr>
      <a:lvl4pPr marL="1600200" indent="-228600" algn="l" rtl="0" eaLnBrk="1" fontAlgn="base" hangingPunct="1">
        <a:spcBef>
          <a:spcPct val="20000"/>
        </a:spcBef>
        <a:spcAft>
          <a:spcPct val="0"/>
        </a:spcAft>
        <a:buChar char="–"/>
        <a:defRPr sz="2000">
          <a:solidFill>
            <a:schemeClr val="tx1"/>
          </a:solidFill>
          <a:latin typeface="微软雅黑" panose="020B0503020204020204" pitchFamily="34" charset="-122"/>
          <a:ea typeface="+mn-ea"/>
        </a:defRPr>
      </a:lvl4pPr>
      <a:lvl5pPr marL="2057400" indent="-228600" algn="l" rtl="0" eaLnBrk="1" fontAlgn="base" hangingPunct="1">
        <a:spcBef>
          <a:spcPct val="20000"/>
        </a:spcBef>
        <a:spcAft>
          <a:spcPct val="0"/>
        </a:spcAft>
        <a:buChar char="»"/>
        <a:defRPr sz="2000">
          <a:solidFill>
            <a:schemeClr val="tx1"/>
          </a:solidFill>
          <a:latin typeface="微软雅黑" panose="020B0503020204020204" pitchFamily="34" charset="-122"/>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60975" y="5572125"/>
            <a:ext cx="3507740" cy="481863"/>
          </a:xfrm>
          <a:prstGeom prst="rect">
            <a:avLst/>
          </a:prstGeom>
          <a:noFill/>
        </p:spPr>
        <p:txBody>
          <a:bodyPr wrap="square" rtlCol="0">
            <a:spAutoFit/>
          </a:bodyPr>
          <a:lstStyle/>
          <a:p>
            <a:pPr algn="ctr">
              <a:lnSpc>
                <a:spcPct val="150000"/>
              </a:lnSpc>
            </a:pPr>
            <a:r>
              <a:rPr lang="zh-CN" altLang="en-US" sz="2000" b="1" dirty="0">
                <a:latin typeface="黑体" panose="02010609060101010101" charset="-122"/>
                <a:ea typeface="黑体" panose="02010609060101010101" charset="-122"/>
              </a:rPr>
              <a:t>汇报人：户玉拓</a:t>
            </a:r>
          </a:p>
        </p:txBody>
      </p:sp>
      <p:sp>
        <p:nvSpPr>
          <p:cNvPr id="6" name="标题 1"/>
          <p:cNvSpPr>
            <a:spLocks noGrp="1"/>
          </p:cNvSpPr>
          <p:nvPr/>
        </p:nvSpPr>
        <p:spPr>
          <a:xfrm>
            <a:off x="233680" y="1683370"/>
            <a:ext cx="8676263" cy="1656338"/>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4400">
                <a:solidFill>
                  <a:schemeClr val="bg1"/>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br>
              <a:rPr lang="en-US" sz="3600" dirty="0"/>
            </a:br>
            <a:endParaRPr lang="en-US" altLang="zh-CN" sz="36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4F349E9-00F0-9849-99CB-FD976185ADFC}"/>
              </a:ext>
            </a:extLst>
          </p:cNvPr>
          <p:cNvSpPr txBox="1"/>
          <p:nvPr/>
        </p:nvSpPr>
        <p:spPr>
          <a:xfrm>
            <a:off x="3532783" y="1988840"/>
            <a:ext cx="1728192" cy="369332"/>
          </a:xfrm>
          <a:prstGeom prst="rect">
            <a:avLst/>
          </a:prstGeom>
          <a:noFill/>
        </p:spPr>
        <p:txBody>
          <a:bodyPr wrap="square" rtlCol="0">
            <a:spAutoFit/>
          </a:bodyPr>
          <a:lstStyle/>
          <a:p>
            <a:r>
              <a:rPr lang="en-US" altLang="zh-CN" dirty="0" err="1">
                <a:solidFill>
                  <a:schemeClr val="bg1"/>
                </a:solidFill>
              </a:rPr>
              <a:t>AutoTune</a:t>
            </a:r>
            <a:r>
              <a:rPr lang="zh-CN" altLang="en-US" dirty="0">
                <a:solidFill>
                  <a:schemeClr val="bg1"/>
                </a:solidFill>
              </a:rPr>
              <a:t>调研</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1" y="2125663"/>
            <a:ext cx="2568689" cy="3667025"/>
          </a:xfrm>
          <a:prstGeom prst="rect">
            <a:avLst/>
          </a:prstGeom>
        </p:spPr>
      </p:pic>
      <p:sp>
        <p:nvSpPr>
          <p:cNvPr id="5" name="标题 1"/>
          <p:cNvSpPr>
            <a:spLocks noGrp="1"/>
          </p:cNvSpPr>
          <p:nvPr>
            <p:ph type="title"/>
          </p:nvPr>
        </p:nvSpPr>
        <p:spPr>
          <a:xfrm>
            <a:off x="518160" y="666790"/>
            <a:ext cx="4025776" cy="648072"/>
          </a:xfrm>
        </p:spPr>
        <p:txBody>
          <a:bodyPr/>
          <a:lstStyle/>
          <a:p>
            <a:pPr algn="l"/>
            <a:r>
              <a:rPr lang="zh-CN" altLang="en-US" b="1" dirty="0">
                <a:latin typeface="黑体" panose="02010609060101010101" charset="-122"/>
                <a:ea typeface="黑体" panose="02010609060101010101" charset="-122"/>
              </a:rPr>
              <a:t>目录</a:t>
            </a:r>
          </a:p>
        </p:txBody>
      </p:sp>
      <p:sp>
        <p:nvSpPr>
          <p:cNvPr id="6" name="文本框 5">
            <a:extLst>
              <a:ext uri="{FF2B5EF4-FFF2-40B4-BE49-F238E27FC236}">
                <a16:creationId xmlns:a16="http://schemas.microsoft.com/office/drawing/2014/main" id="{B63C73E9-5160-1248-9780-DFD7B94A0B54}"/>
              </a:ext>
            </a:extLst>
          </p:cNvPr>
          <p:cNvSpPr txBox="1"/>
          <p:nvPr/>
        </p:nvSpPr>
        <p:spPr>
          <a:xfrm>
            <a:off x="2678430" y="2943512"/>
            <a:ext cx="2880320" cy="2031325"/>
          </a:xfrm>
          <a:prstGeom prst="rect">
            <a:avLst/>
          </a:prstGeom>
          <a:noFill/>
        </p:spPr>
        <p:txBody>
          <a:bodyPr wrap="square" rtlCol="0">
            <a:spAutoFit/>
          </a:bodyPr>
          <a:lstStyle/>
          <a:p>
            <a:pPr marL="285750" indent="-285750">
              <a:buFont typeface="Wingdings" pitchFamily="2" charset="2"/>
              <a:buChar char="Ø"/>
            </a:pPr>
            <a:r>
              <a:rPr kumimoji="1" lang="zh-CN" altLang="en-US" dirty="0"/>
              <a:t>黑盒优化问题简介</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zh-CN" altLang="en-US" dirty="0"/>
              <a:t>黑盒优化方法</a:t>
            </a:r>
            <a:endParaRPr kumimoji="1" lang="en-US" altLang="zh-CN" dirty="0"/>
          </a:p>
          <a:p>
            <a:pPr marL="285750" indent="-285750">
              <a:buFont typeface="Wingdings" pitchFamily="2" charset="2"/>
              <a:buChar char="Ø"/>
            </a:pPr>
            <a:endParaRPr kumimoji="1" lang="zh-CN" altLang="en-US" dirty="0"/>
          </a:p>
          <a:p>
            <a:pPr marL="285750" indent="-285750">
              <a:buFont typeface="Wingdings" pitchFamily="2" charset="2"/>
              <a:buChar char="Ø"/>
            </a:pPr>
            <a:r>
              <a:rPr kumimoji="1" lang="zh-CN" altLang="en-US" dirty="0">
                <a:solidFill>
                  <a:srgbClr val="FF0000"/>
                </a:solidFill>
              </a:rPr>
              <a:t>论文</a:t>
            </a:r>
            <a:endParaRPr kumimoji="1" lang="en-US" altLang="zh-CN" dirty="0">
              <a:solidFill>
                <a:srgbClr val="FF0000"/>
              </a:solidFill>
            </a:endParaRPr>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TODO</a:t>
            </a:r>
            <a:endParaRPr kumimoji="1" lang="zh-CN" altLang="en-US" dirty="0"/>
          </a:p>
        </p:txBody>
      </p:sp>
    </p:spTree>
    <p:custDataLst>
      <p:tags r:id="rId1"/>
    </p:custDataLst>
    <p:extLst>
      <p:ext uri="{BB962C8B-B14F-4D97-AF65-F5344CB8AC3E}">
        <p14:creationId xmlns:p14="http://schemas.microsoft.com/office/powerpoint/2010/main" val="301626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F61DBF8-7D8C-0146-A9B1-692542BC1824}"/>
              </a:ext>
            </a:extLst>
          </p:cNvPr>
          <p:cNvSpPr txBox="1"/>
          <p:nvPr/>
        </p:nvSpPr>
        <p:spPr>
          <a:xfrm>
            <a:off x="551250" y="1484784"/>
            <a:ext cx="6736504" cy="2531527"/>
          </a:xfrm>
          <a:prstGeom prst="rect">
            <a:avLst/>
          </a:prstGeom>
          <a:noFill/>
        </p:spPr>
        <p:txBody>
          <a:bodyPr wrap="square" rtlCol="0">
            <a:spAutoFit/>
          </a:bodyPr>
          <a:lstStyle/>
          <a:p>
            <a:pPr>
              <a:lnSpc>
                <a:spcPct val="150000"/>
              </a:lnSpc>
            </a:pPr>
            <a:r>
              <a:rPr kumimoji="1" lang="zh-CN" altLang="en-US" dirty="0"/>
              <a:t>问题</a:t>
            </a:r>
            <a:r>
              <a:rPr kumimoji="1" lang="en-US" altLang="zh-CN" dirty="0"/>
              <a:t>:</a:t>
            </a:r>
          </a:p>
          <a:p>
            <a:pPr>
              <a:lnSpc>
                <a:spcPct val="150000"/>
              </a:lnSpc>
            </a:pPr>
            <a:r>
              <a:rPr lang="en-US" altLang="zh-CN" dirty="0"/>
              <a:t>1.</a:t>
            </a:r>
            <a:r>
              <a:rPr lang="zh-CN" altLang="en-US" dirty="0"/>
              <a:t>有关数据存储的参数数量大，默认参数效果差</a:t>
            </a:r>
            <a:endParaRPr lang="en-US" altLang="zh-CN" dirty="0"/>
          </a:p>
          <a:p>
            <a:pPr>
              <a:lnSpc>
                <a:spcPct val="150000"/>
              </a:lnSpc>
            </a:pPr>
            <a:r>
              <a:rPr lang="zh-CN" altLang="en-US" dirty="0"/>
              <a:t>   仅</a:t>
            </a:r>
            <a:r>
              <a:rPr lang="en" altLang="zh-CN" dirty="0"/>
              <a:t>Ext4</a:t>
            </a:r>
            <a:r>
              <a:rPr lang="zh-CN" altLang="en-US" dirty="0"/>
              <a:t>就有大约</a:t>
            </a:r>
            <a:r>
              <a:rPr lang="en-US" altLang="zh-CN" dirty="0"/>
              <a:t>60</a:t>
            </a:r>
            <a:r>
              <a:rPr lang="zh-CN" altLang="en-US" dirty="0"/>
              <a:t>个参数，其中包含多达</a:t>
            </a:r>
            <a:r>
              <a:rPr lang="en-US" altLang="zh-CN" dirty="0"/>
              <a:t>10</a:t>
            </a:r>
            <a:r>
              <a:rPr lang="en-US" altLang="zh-CN" baseline="30000" dirty="0"/>
              <a:t>37</a:t>
            </a:r>
            <a:r>
              <a:rPr lang="zh-CN" altLang="en-US" dirty="0"/>
              <a:t>个独特的值组合</a:t>
            </a:r>
            <a:endParaRPr lang="en-US" altLang="zh-CN" dirty="0"/>
          </a:p>
          <a:p>
            <a:pPr>
              <a:lnSpc>
                <a:spcPct val="150000"/>
              </a:lnSpc>
            </a:pPr>
            <a:r>
              <a:rPr lang="en-US" altLang="zh-CN" dirty="0"/>
              <a:t>2.</a:t>
            </a:r>
            <a:r>
              <a:rPr lang="zh-CN" altLang="en-US" dirty="0"/>
              <a:t>硬件设置异构性，无法对所有环境手动调节参数 </a:t>
            </a:r>
            <a:endParaRPr lang="en-US" altLang="zh-CN" dirty="0"/>
          </a:p>
          <a:p>
            <a:pPr>
              <a:lnSpc>
                <a:spcPct val="150000"/>
              </a:lnSpc>
            </a:pPr>
            <a:r>
              <a:rPr lang="zh-CN" altLang="en-US" dirty="0"/>
              <a:t>   存储系统由一个节点扩展到数百个高度异构的环境中，一个工作负载的调优负载通常不适用于另一个工作负载</a:t>
            </a:r>
            <a:endParaRPr lang="en-US" altLang="zh-CN" dirty="0"/>
          </a:p>
        </p:txBody>
      </p:sp>
      <p:sp>
        <p:nvSpPr>
          <p:cNvPr id="2" name="文本框 1">
            <a:extLst>
              <a:ext uri="{FF2B5EF4-FFF2-40B4-BE49-F238E27FC236}">
                <a16:creationId xmlns:a16="http://schemas.microsoft.com/office/drawing/2014/main" id="{D8390435-2D8C-2441-A65F-11768504629A}"/>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sp>
        <p:nvSpPr>
          <p:cNvPr id="9" name="文本框 8">
            <a:extLst>
              <a:ext uri="{FF2B5EF4-FFF2-40B4-BE49-F238E27FC236}">
                <a16:creationId xmlns:a16="http://schemas.microsoft.com/office/drawing/2014/main" id="{E96EF178-BD52-8649-BA8C-772AFC66FF83}"/>
              </a:ext>
            </a:extLst>
          </p:cNvPr>
          <p:cNvSpPr txBox="1"/>
          <p:nvPr/>
        </p:nvSpPr>
        <p:spPr>
          <a:xfrm>
            <a:off x="581299" y="4153833"/>
            <a:ext cx="5724644" cy="1700530"/>
          </a:xfrm>
          <a:prstGeom prst="rect">
            <a:avLst/>
          </a:prstGeom>
          <a:noFill/>
        </p:spPr>
        <p:txBody>
          <a:bodyPr wrap="none" rtlCol="0">
            <a:spAutoFit/>
          </a:bodyPr>
          <a:lstStyle/>
          <a:p>
            <a:pPr>
              <a:lnSpc>
                <a:spcPct val="150000"/>
              </a:lnSpc>
            </a:pPr>
            <a:r>
              <a:rPr kumimoji="1" lang="zh-CN" altLang="en-US" dirty="0"/>
              <a:t>近年来，开始使用黑盒优化技术去自动调整计算机系统</a:t>
            </a:r>
            <a:endParaRPr kumimoji="1" lang="en-US" altLang="zh-CN" dirty="0"/>
          </a:p>
          <a:p>
            <a:pPr>
              <a:lnSpc>
                <a:spcPct val="150000"/>
              </a:lnSpc>
            </a:pPr>
            <a:r>
              <a:rPr kumimoji="1" lang="en-US" altLang="zh-CN" dirty="0"/>
              <a:t>1.</a:t>
            </a:r>
            <a:r>
              <a:rPr kumimoji="1" lang="zh-CN" altLang="en-US" dirty="0"/>
              <a:t>使用遗传算法优化基于</a:t>
            </a:r>
            <a:r>
              <a:rPr kumimoji="1" lang="en-US" altLang="zh-CN" dirty="0"/>
              <a:t>HDF5</a:t>
            </a:r>
            <a:r>
              <a:rPr kumimoji="1" lang="zh-CN" altLang="en-US" dirty="0"/>
              <a:t>的应用程序的</a:t>
            </a:r>
            <a:r>
              <a:rPr kumimoji="1" lang="en-US" altLang="zh-CN" dirty="0"/>
              <a:t>I/O</a:t>
            </a:r>
            <a:r>
              <a:rPr kumimoji="1" lang="zh-CN" altLang="en-US" dirty="0"/>
              <a:t>性能</a:t>
            </a:r>
            <a:endParaRPr kumimoji="1" lang="en-US" altLang="zh-CN" dirty="0"/>
          </a:p>
          <a:p>
            <a:pPr>
              <a:lnSpc>
                <a:spcPct val="150000"/>
              </a:lnSpc>
            </a:pPr>
            <a:r>
              <a:rPr kumimoji="1" lang="en-US" altLang="zh-CN" dirty="0"/>
              <a:t>2.</a:t>
            </a:r>
            <a:r>
              <a:rPr kumimoji="1" lang="zh-CN" altLang="en-US" dirty="0"/>
              <a:t>使用贝叶斯算法找到云虚拟机的接近最优配置</a:t>
            </a:r>
            <a:endParaRPr kumimoji="1" lang="en-US" altLang="zh-CN" dirty="0"/>
          </a:p>
          <a:p>
            <a:pPr>
              <a:lnSpc>
                <a:spcPct val="150000"/>
              </a:lnSpc>
            </a:pPr>
            <a:r>
              <a:rPr kumimoji="1" lang="en-US" altLang="zh-CN" dirty="0"/>
              <a:t>3.</a:t>
            </a:r>
            <a:r>
              <a:rPr kumimoji="1" lang="zh-CN" altLang="en-US" dirty="0"/>
              <a:t>其他算法例如进化算法，模拟退火等</a:t>
            </a:r>
          </a:p>
        </p:txBody>
      </p:sp>
      <p:sp>
        <p:nvSpPr>
          <p:cNvPr id="10" name="文本框 9">
            <a:extLst>
              <a:ext uri="{FF2B5EF4-FFF2-40B4-BE49-F238E27FC236}">
                <a16:creationId xmlns:a16="http://schemas.microsoft.com/office/drawing/2014/main" id="{76A8FB23-11A4-9F40-9F83-3D15BA58D1F9}"/>
              </a:ext>
            </a:extLst>
          </p:cNvPr>
          <p:cNvSpPr txBox="1"/>
          <p:nvPr/>
        </p:nvSpPr>
        <p:spPr>
          <a:xfrm>
            <a:off x="452197" y="5991885"/>
            <a:ext cx="8440283" cy="369332"/>
          </a:xfrm>
          <a:prstGeom prst="rect">
            <a:avLst/>
          </a:prstGeom>
          <a:noFill/>
        </p:spPr>
        <p:txBody>
          <a:bodyPr wrap="square" rtlCol="0">
            <a:spAutoFit/>
          </a:bodyPr>
          <a:lstStyle/>
          <a:p>
            <a:r>
              <a:rPr kumimoji="1" lang="zh-CN" altLang="en-US" dirty="0"/>
              <a:t>本文提出了一个基于黑盒优化的通用框架，该框架可以实现高效自动调整存储系统</a:t>
            </a:r>
          </a:p>
        </p:txBody>
      </p:sp>
    </p:spTree>
    <p:extLst>
      <p:ext uri="{BB962C8B-B14F-4D97-AF65-F5344CB8AC3E}">
        <p14:creationId xmlns:p14="http://schemas.microsoft.com/office/powerpoint/2010/main" val="26537417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075E32-475E-0443-95D9-6E07B415A52D}"/>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sp>
        <p:nvSpPr>
          <p:cNvPr id="9" name="文本框 8">
            <a:extLst>
              <a:ext uri="{FF2B5EF4-FFF2-40B4-BE49-F238E27FC236}">
                <a16:creationId xmlns:a16="http://schemas.microsoft.com/office/drawing/2014/main" id="{6BC5D97A-9BB7-1A4E-A8AF-5D1C3D85D1B4}"/>
              </a:ext>
            </a:extLst>
          </p:cNvPr>
          <p:cNvSpPr txBox="1"/>
          <p:nvPr/>
        </p:nvSpPr>
        <p:spPr>
          <a:xfrm>
            <a:off x="395536" y="1340768"/>
            <a:ext cx="2031325" cy="369332"/>
          </a:xfrm>
          <a:prstGeom prst="rect">
            <a:avLst/>
          </a:prstGeom>
          <a:noFill/>
        </p:spPr>
        <p:txBody>
          <a:bodyPr wrap="none" rtlCol="0">
            <a:spAutoFit/>
          </a:bodyPr>
          <a:lstStyle/>
          <a:p>
            <a:r>
              <a:rPr kumimoji="1" lang="zh-CN" altLang="en-US" dirty="0"/>
              <a:t>多种黑盒算法比较</a:t>
            </a:r>
          </a:p>
        </p:txBody>
      </p:sp>
      <p:pic>
        <p:nvPicPr>
          <p:cNvPr id="11" name="图片 10">
            <a:extLst>
              <a:ext uri="{FF2B5EF4-FFF2-40B4-BE49-F238E27FC236}">
                <a16:creationId xmlns:a16="http://schemas.microsoft.com/office/drawing/2014/main" id="{9A4BD57B-25E0-2A41-A444-16DDA671876A}"/>
              </a:ext>
            </a:extLst>
          </p:cNvPr>
          <p:cNvPicPr>
            <a:picLocks noChangeAspect="1"/>
          </p:cNvPicPr>
          <p:nvPr/>
        </p:nvPicPr>
        <p:blipFill>
          <a:blip r:embed="rId3"/>
          <a:stretch>
            <a:fillRect/>
          </a:stretch>
        </p:blipFill>
        <p:spPr>
          <a:xfrm>
            <a:off x="581299" y="1683735"/>
            <a:ext cx="5500650" cy="3092110"/>
          </a:xfrm>
          <a:prstGeom prst="rect">
            <a:avLst/>
          </a:prstGeom>
        </p:spPr>
      </p:pic>
      <p:sp>
        <p:nvSpPr>
          <p:cNvPr id="13" name="矩形 12">
            <a:extLst>
              <a:ext uri="{FF2B5EF4-FFF2-40B4-BE49-F238E27FC236}">
                <a16:creationId xmlns:a16="http://schemas.microsoft.com/office/drawing/2014/main" id="{35075367-A8EA-8242-936A-A18E5C05CF24}"/>
              </a:ext>
            </a:extLst>
          </p:cNvPr>
          <p:cNvSpPr/>
          <p:nvPr/>
        </p:nvSpPr>
        <p:spPr>
          <a:xfrm>
            <a:off x="6444208" y="1844824"/>
            <a:ext cx="2194946" cy="2393027"/>
          </a:xfrm>
          <a:prstGeom prst="rect">
            <a:avLst/>
          </a:prstGeom>
        </p:spPr>
        <p:txBody>
          <a:bodyPr wrap="square">
            <a:spAutoFit/>
          </a:bodyPr>
          <a:lstStyle/>
          <a:p>
            <a:pPr>
              <a:buFont typeface="+mj-lt"/>
              <a:buAutoNum type="arabicPeriod"/>
            </a:pPr>
            <a:endParaRPr lang="en-US" altLang="zh-CN" dirty="0"/>
          </a:p>
          <a:p>
            <a:pPr>
              <a:lnSpc>
                <a:spcPct val="150000"/>
              </a:lnSpc>
              <a:buFont typeface="+mj-lt"/>
              <a:buAutoNum type="arabicPeriod"/>
            </a:pPr>
            <a:r>
              <a:rPr lang="zh-CN" altLang="en-US" dirty="0"/>
              <a:t>遗传算法 </a:t>
            </a:r>
            <a:r>
              <a:rPr lang="en-US" altLang="zh-CN" dirty="0"/>
              <a:t>(GA)</a:t>
            </a:r>
            <a:endParaRPr lang="zh-CN" altLang="en-US" dirty="0"/>
          </a:p>
          <a:p>
            <a:pPr>
              <a:lnSpc>
                <a:spcPct val="150000"/>
              </a:lnSpc>
              <a:buFont typeface="+mj-lt"/>
              <a:buAutoNum type="arabicPeriod"/>
            </a:pPr>
            <a:r>
              <a:rPr lang="zh-CN" altLang="en-US" dirty="0"/>
              <a:t>模拟退火</a:t>
            </a:r>
            <a:r>
              <a:rPr lang="en-US" altLang="zh-CN" dirty="0"/>
              <a:t>(SA)</a:t>
            </a:r>
          </a:p>
          <a:p>
            <a:pPr>
              <a:lnSpc>
                <a:spcPct val="150000"/>
              </a:lnSpc>
              <a:buFont typeface="+mj-lt"/>
              <a:buAutoNum type="arabicPeriod"/>
            </a:pPr>
            <a:r>
              <a:rPr lang="zh-CN" altLang="en-US" dirty="0"/>
              <a:t>贝叶斯优化 </a:t>
            </a:r>
            <a:r>
              <a:rPr lang="en-US" altLang="zh-CN" dirty="0"/>
              <a:t>(BO)</a:t>
            </a:r>
            <a:endParaRPr lang="zh-CN" altLang="en-US" dirty="0"/>
          </a:p>
          <a:p>
            <a:pPr>
              <a:lnSpc>
                <a:spcPct val="150000"/>
              </a:lnSpc>
              <a:buFont typeface="+mj-lt"/>
              <a:buAutoNum type="arabicPeriod"/>
            </a:pPr>
            <a:r>
              <a:rPr lang="en" altLang="zh-CN" dirty="0"/>
              <a:t>DQN </a:t>
            </a:r>
          </a:p>
          <a:p>
            <a:pPr>
              <a:lnSpc>
                <a:spcPct val="150000"/>
              </a:lnSpc>
              <a:buFont typeface="+mj-lt"/>
              <a:buAutoNum type="arabicPeriod"/>
            </a:pPr>
            <a:r>
              <a:rPr lang="zh-CN" altLang="en-US" dirty="0"/>
              <a:t>随机搜索</a:t>
            </a:r>
            <a:r>
              <a:rPr lang="en-US" altLang="zh-CN" dirty="0"/>
              <a:t>(RS)</a:t>
            </a:r>
            <a:endParaRPr lang="zh-CN" altLang="en-US" dirty="0"/>
          </a:p>
        </p:txBody>
      </p:sp>
      <p:sp>
        <p:nvSpPr>
          <p:cNvPr id="14" name="矩形 13">
            <a:extLst>
              <a:ext uri="{FF2B5EF4-FFF2-40B4-BE49-F238E27FC236}">
                <a16:creationId xmlns:a16="http://schemas.microsoft.com/office/drawing/2014/main" id="{B93AD1EE-2FB7-A144-9168-96DAC9FFBC10}"/>
              </a:ext>
            </a:extLst>
          </p:cNvPr>
          <p:cNvSpPr/>
          <p:nvPr/>
        </p:nvSpPr>
        <p:spPr>
          <a:xfrm>
            <a:off x="397241" y="4869160"/>
            <a:ext cx="8437682" cy="1700530"/>
          </a:xfrm>
          <a:prstGeom prst="rect">
            <a:avLst/>
          </a:prstGeom>
        </p:spPr>
        <p:txBody>
          <a:bodyPr wrap="square">
            <a:spAutoFit/>
          </a:bodyPr>
          <a:lstStyle/>
          <a:p>
            <a:pPr marL="342900" indent="-342900">
              <a:lnSpc>
                <a:spcPct val="150000"/>
              </a:lnSpc>
              <a:buAutoNum type="arabicPeriod"/>
            </a:pPr>
            <a:r>
              <a:rPr lang="zh-CN" altLang="en-US" dirty="0"/>
              <a:t>五种算法都能够逐渐找到更好的配置，但是结果与效率相差很大</a:t>
            </a:r>
            <a:endParaRPr lang="en-US" altLang="zh-CN" dirty="0"/>
          </a:p>
          <a:p>
            <a:pPr marL="342900" indent="-342900">
              <a:lnSpc>
                <a:spcPct val="150000"/>
              </a:lnSpc>
              <a:buAutoNum type="arabicPeriod"/>
            </a:pPr>
            <a:r>
              <a:rPr lang="en" altLang="zh-CN" dirty="0"/>
              <a:t>SA</a:t>
            </a:r>
            <a:r>
              <a:rPr lang="zh-CN" altLang="en-US" dirty="0"/>
              <a:t>的效果最差，并且局限于低于</a:t>
            </a:r>
            <a:r>
              <a:rPr lang="en-US" altLang="zh-CN" dirty="0"/>
              <a:t>18</a:t>
            </a:r>
            <a:r>
              <a:rPr lang="zh-CN" altLang="en-US" dirty="0"/>
              <a:t>的配置中</a:t>
            </a:r>
            <a:endParaRPr lang="en-US" altLang="zh-CN" dirty="0"/>
          </a:p>
          <a:p>
            <a:pPr marL="342900" indent="-342900">
              <a:lnSpc>
                <a:spcPct val="150000"/>
              </a:lnSpc>
              <a:buAutoNum type="arabicPeriod"/>
            </a:pPr>
            <a:r>
              <a:rPr lang="en" altLang="zh-CN" dirty="0"/>
              <a:t>DQN</a:t>
            </a:r>
            <a:r>
              <a:rPr lang="zh-CN" altLang="en-US" dirty="0"/>
              <a:t>能够找到一个很好的配置，但是花费的时间要比随机搜索更多</a:t>
            </a:r>
            <a:endParaRPr lang="en-US" altLang="zh-CN" dirty="0"/>
          </a:p>
          <a:p>
            <a:pPr marL="342900" indent="-342900">
              <a:lnSpc>
                <a:spcPct val="150000"/>
              </a:lnSpc>
              <a:buAutoNum type="arabicPeriod"/>
            </a:pPr>
            <a:r>
              <a:rPr lang="en" altLang="zh-CN" dirty="0"/>
              <a:t>GA</a:t>
            </a:r>
            <a:r>
              <a:rPr lang="zh-CN" altLang="en-US" dirty="0"/>
              <a:t>与</a:t>
            </a:r>
            <a:r>
              <a:rPr lang="en" altLang="zh-CN" dirty="0"/>
              <a:t>BO</a:t>
            </a:r>
            <a:r>
              <a:rPr lang="zh-CN" altLang="en-US" dirty="0"/>
              <a:t>的表现最好，都在一个小时内确定了接近最佳的配置</a:t>
            </a:r>
            <a:endParaRPr lang="zh-CN" altLang="en-US" dirty="0">
              <a:effectLst/>
            </a:endParaRPr>
          </a:p>
        </p:txBody>
      </p:sp>
    </p:spTree>
    <p:extLst>
      <p:ext uri="{BB962C8B-B14F-4D97-AF65-F5344CB8AC3E}">
        <p14:creationId xmlns:p14="http://schemas.microsoft.com/office/powerpoint/2010/main" val="15791193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075E32-475E-0443-95D9-6E07B415A52D}"/>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pic>
        <p:nvPicPr>
          <p:cNvPr id="2" name="图片 1">
            <a:extLst>
              <a:ext uri="{FF2B5EF4-FFF2-40B4-BE49-F238E27FC236}">
                <a16:creationId xmlns:a16="http://schemas.microsoft.com/office/drawing/2014/main" id="{3D700D97-3E7E-8946-A4C9-5F58EBFC30DA}"/>
              </a:ext>
            </a:extLst>
          </p:cNvPr>
          <p:cNvPicPr>
            <a:picLocks noChangeAspect="1"/>
          </p:cNvPicPr>
          <p:nvPr/>
        </p:nvPicPr>
        <p:blipFill>
          <a:blip r:embed="rId3"/>
          <a:stretch>
            <a:fillRect/>
          </a:stretch>
        </p:blipFill>
        <p:spPr>
          <a:xfrm>
            <a:off x="179512" y="1556792"/>
            <a:ext cx="5328592" cy="4313209"/>
          </a:xfrm>
          <a:prstGeom prst="rect">
            <a:avLst/>
          </a:prstGeom>
        </p:spPr>
      </p:pic>
      <p:sp>
        <p:nvSpPr>
          <p:cNvPr id="3" name="矩形 2">
            <a:extLst>
              <a:ext uri="{FF2B5EF4-FFF2-40B4-BE49-F238E27FC236}">
                <a16:creationId xmlns:a16="http://schemas.microsoft.com/office/drawing/2014/main" id="{573D6DEA-2E42-AB4F-92C1-931E428B108F}"/>
              </a:ext>
            </a:extLst>
          </p:cNvPr>
          <p:cNvSpPr/>
          <p:nvPr/>
        </p:nvSpPr>
        <p:spPr>
          <a:xfrm>
            <a:off x="5645201" y="1445001"/>
            <a:ext cx="3107029" cy="869533"/>
          </a:xfrm>
          <a:prstGeom prst="rect">
            <a:avLst/>
          </a:prstGeom>
        </p:spPr>
        <p:txBody>
          <a:bodyPr wrap="square">
            <a:spAutoFit/>
          </a:bodyPr>
          <a:lstStyle/>
          <a:p>
            <a:pPr>
              <a:lnSpc>
                <a:spcPct val="150000"/>
              </a:lnSpc>
            </a:pPr>
            <a:r>
              <a:rPr lang="en" altLang="zh-CN" dirty="0"/>
              <a:t>Y</a:t>
            </a:r>
            <a:r>
              <a:rPr lang="zh-CN" altLang="en-US" dirty="0"/>
              <a:t>轴表示在一定时间内发现接近最佳配置的次数百分比</a:t>
            </a:r>
          </a:p>
        </p:txBody>
      </p:sp>
      <p:sp>
        <p:nvSpPr>
          <p:cNvPr id="4" name="矩形 3">
            <a:extLst>
              <a:ext uri="{FF2B5EF4-FFF2-40B4-BE49-F238E27FC236}">
                <a16:creationId xmlns:a16="http://schemas.microsoft.com/office/drawing/2014/main" id="{90F2EB2D-16C9-1E44-87A3-55A715464633}"/>
              </a:ext>
            </a:extLst>
          </p:cNvPr>
          <p:cNvSpPr/>
          <p:nvPr/>
        </p:nvSpPr>
        <p:spPr>
          <a:xfrm>
            <a:off x="5588969" y="2420888"/>
            <a:ext cx="3539077" cy="4193520"/>
          </a:xfrm>
          <a:prstGeom prst="rect">
            <a:avLst/>
          </a:prstGeom>
        </p:spPr>
        <p:txBody>
          <a:bodyPr wrap="square">
            <a:spAutoFit/>
          </a:bodyPr>
          <a:lstStyle/>
          <a:p>
            <a:pPr>
              <a:lnSpc>
                <a:spcPct val="150000"/>
              </a:lnSpc>
            </a:pPr>
            <a:r>
              <a:rPr lang="en-US" altLang="zh-CN" dirty="0"/>
              <a:t>1.</a:t>
            </a:r>
            <a:r>
              <a:rPr lang="zh-CN" altLang="en-US" dirty="0"/>
              <a:t>对于</a:t>
            </a:r>
            <a:r>
              <a:rPr lang="en-US" altLang="zh-CN" dirty="0"/>
              <a:t>SA</a:t>
            </a:r>
            <a:r>
              <a:rPr lang="zh-CN" altLang="en-US" dirty="0"/>
              <a:t>即使在</a:t>
            </a:r>
            <a:r>
              <a:rPr lang="en-US" altLang="zh-CN" dirty="0"/>
              <a:t>5</a:t>
            </a:r>
            <a:r>
              <a:rPr lang="zh-CN" altLang="en-US" dirty="0"/>
              <a:t>小时后，也只有大约</a:t>
            </a:r>
            <a:r>
              <a:rPr lang="en-US" altLang="zh-CN" dirty="0"/>
              <a:t>80%</a:t>
            </a:r>
            <a:r>
              <a:rPr lang="zh-CN" altLang="en-US" dirty="0"/>
              <a:t>的实验发现了一个接近最优的配置，这表明</a:t>
            </a:r>
            <a:r>
              <a:rPr lang="en" altLang="zh-CN" dirty="0"/>
              <a:t>SA</a:t>
            </a:r>
            <a:r>
              <a:rPr lang="zh-CN" altLang="en-US" dirty="0"/>
              <a:t>有时会陷入局部最优。</a:t>
            </a:r>
            <a:endParaRPr lang="en-US" altLang="zh-CN" dirty="0"/>
          </a:p>
          <a:p>
            <a:pPr>
              <a:lnSpc>
                <a:spcPct val="150000"/>
              </a:lnSpc>
            </a:pPr>
            <a:r>
              <a:rPr lang="en-US" altLang="zh-CN" dirty="0"/>
              <a:t>2.</a:t>
            </a:r>
            <a:r>
              <a:rPr lang="zh-CN" altLang="en-US" dirty="0"/>
              <a:t>对于其他优化方法，在足够的时间内，</a:t>
            </a:r>
            <a:r>
              <a:rPr lang="en-US" altLang="zh-CN" dirty="0"/>
              <a:t>90%</a:t>
            </a:r>
            <a:r>
              <a:rPr lang="zh-CN" altLang="en-US" dirty="0"/>
              <a:t>以上的运行收敛到接近最优的配置，其中</a:t>
            </a:r>
            <a:r>
              <a:rPr lang="en" altLang="zh-CN" dirty="0"/>
              <a:t>BO</a:t>
            </a:r>
            <a:r>
              <a:rPr lang="zh-CN" altLang="en-US" dirty="0"/>
              <a:t>优于</a:t>
            </a:r>
            <a:r>
              <a:rPr lang="en" altLang="zh-CN" dirty="0"/>
              <a:t>GA</a:t>
            </a:r>
            <a:r>
              <a:rPr lang="zh-CN" altLang="en" dirty="0"/>
              <a:t>，</a:t>
            </a:r>
            <a:r>
              <a:rPr lang="en" altLang="zh-CN" dirty="0"/>
              <a:t>GA</a:t>
            </a:r>
            <a:r>
              <a:rPr lang="zh-CN" altLang="en-US" dirty="0"/>
              <a:t>优于</a:t>
            </a:r>
            <a:r>
              <a:rPr lang="en" altLang="zh-CN" dirty="0"/>
              <a:t>DQN</a:t>
            </a:r>
            <a:r>
              <a:rPr lang="zh-CN" altLang="en-US" dirty="0"/>
              <a:t>。</a:t>
            </a:r>
            <a:endParaRPr lang="en-US" altLang="zh-CN" dirty="0"/>
          </a:p>
          <a:p>
            <a:pPr>
              <a:lnSpc>
                <a:spcPct val="150000"/>
              </a:lnSpc>
            </a:pPr>
            <a:r>
              <a:rPr lang="en-US" altLang="zh-CN" dirty="0"/>
              <a:t>3.</a:t>
            </a:r>
            <a:r>
              <a:rPr lang="zh-CN" altLang="en-US" dirty="0"/>
              <a:t>对于</a:t>
            </a:r>
            <a:r>
              <a:rPr lang="en" altLang="zh-CN" dirty="0"/>
              <a:t>RS</a:t>
            </a:r>
            <a:r>
              <a:rPr lang="zh-CN" altLang="en-US" dirty="0"/>
              <a:t>，接近</a:t>
            </a:r>
            <a:r>
              <a:rPr lang="en-US" altLang="zh-CN" dirty="0"/>
              <a:t>5</a:t>
            </a:r>
            <a:r>
              <a:rPr lang="zh-CN" altLang="en-US" dirty="0"/>
              <a:t>小时时，接近最佳配置的概率最高。</a:t>
            </a:r>
          </a:p>
        </p:txBody>
      </p:sp>
    </p:spTree>
    <p:extLst>
      <p:ext uri="{BB962C8B-B14F-4D97-AF65-F5344CB8AC3E}">
        <p14:creationId xmlns:p14="http://schemas.microsoft.com/office/powerpoint/2010/main" val="2516201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075E32-475E-0443-95D9-6E07B415A52D}"/>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pic>
        <p:nvPicPr>
          <p:cNvPr id="5" name="图片 4">
            <a:extLst>
              <a:ext uri="{FF2B5EF4-FFF2-40B4-BE49-F238E27FC236}">
                <a16:creationId xmlns:a16="http://schemas.microsoft.com/office/drawing/2014/main" id="{6C4281EA-FCA8-984F-9944-9A27E87F6908}"/>
              </a:ext>
            </a:extLst>
          </p:cNvPr>
          <p:cNvPicPr>
            <a:picLocks noChangeAspect="1"/>
          </p:cNvPicPr>
          <p:nvPr/>
        </p:nvPicPr>
        <p:blipFill>
          <a:blip r:embed="rId3"/>
          <a:stretch>
            <a:fillRect/>
          </a:stretch>
        </p:blipFill>
        <p:spPr>
          <a:xfrm>
            <a:off x="146201" y="1912436"/>
            <a:ext cx="5199713" cy="3937403"/>
          </a:xfrm>
          <a:prstGeom prst="rect">
            <a:avLst/>
          </a:prstGeom>
        </p:spPr>
      </p:pic>
      <p:sp>
        <p:nvSpPr>
          <p:cNvPr id="6" name="矩形 5">
            <a:extLst>
              <a:ext uri="{FF2B5EF4-FFF2-40B4-BE49-F238E27FC236}">
                <a16:creationId xmlns:a16="http://schemas.microsoft.com/office/drawing/2014/main" id="{3BE14C5F-3045-2E49-9BD7-F84DC1671513}"/>
              </a:ext>
            </a:extLst>
          </p:cNvPr>
          <p:cNvSpPr/>
          <p:nvPr/>
        </p:nvSpPr>
        <p:spPr>
          <a:xfrm>
            <a:off x="1259632" y="1426521"/>
            <a:ext cx="2723823" cy="369332"/>
          </a:xfrm>
          <a:prstGeom prst="rect">
            <a:avLst/>
          </a:prstGeom>
        </p:spPr>
        <p:txBody>
          <a:bodyPr wrap="none">
            <a:spAutoFit/>
          </a:bodyPr>
          <a:lstStyle/>
          <a:p>
            <a:r>
              <a:rPr lang="zh-CN" altLang="en-US" dirty="0"/>
              <a:t>系统在自动调整中的性能</a:t>
            </a:r>
            <a:endParaRPr lang="zh-CN" altLang="en-US" dirty="0">
              <a:effectLst/>
            </a:endParaRPr>
          </a:p>
        </p:txBody>
      </p:sp>
      <p:sp>
        <p:nvSpPr>
          <p:cNvPr id="7" name="矩形 6">
            <a:extLst>
              <a:ext uri="{FF2B5EF4-FFF2-40B4-BE49-F238E27FC236}">
                <a16:creationId xmlns:a16="http://schemas.microsoft.com/office/drawing/2014/main" id="{6332F524-4810-F14C-B782-10EC81C97610}"/>
              </a:ext>
            </a:extLst>
          </p:cNvPr>
          <p:cNvSpPr/>
          <p:nvPr/>
        </p:nvSpPr>
        <p:spPr>
          <a:xfrm>
            <a:off x="5292080" y="2071817"/>
            <a:ext cx="3685154" cy="3778022"/>
          </a:xfrm>
          <a:prstGeom prst="rect">
            <a:avLst/>
          </a:prstGeom>
        </p:spPr>
        <p:txBody>
          <a:bodyPr wrap="square">
            <a:spAutoFit/>
          </a:bodyPr>
          <a:lstStyle/>
          <a:p>
            <a:pPr>
              <a:lnSpc>
                <a:spcPct val="150000"/>
              </a:lnSpc>
            </a:pPr>
            <a:r>
              <a:rPr lang="zh-CN" altLang="en-US" dirty="0"/>
              <a:t>可以看出瞬时吞吐量而言，</a:t>
            </a:r>
            <a:r>
              <a:rPr lang="en" altLang="zh-CN" dirty="0"/>
              <a:t>BO</a:t>
            </a:r>
            <a:r>
              <a:rPr lang="zh-CN" altLang="en-US" dirty="0"/>
              <a:t>与</a:t>
            </a:r>
            <a:r>
              <a:rPr lang="en" altLang="zh-CN" dirty="0"/>
              <a:t>GA</a:t>
            </a:r>
            <a:r>
              <a:rPr lang="zh-CN" altLang="en-US" dirty="0"/>
              <a:t>仍然是最好的两种方法。 </a:t>
            </a:r>
          </a:p>
          <a:p>
            <a:pPr>
              <a:lnSpc>
                <a:spcPct val="150000"/>
              </a:lnSpc>
            </a:pPr>
            <a:r>
              <a:rPr lang="zh-CN" altLang="en-US" dirty="0"/>
              <a:t>总之五种方法中，</a:t>
            </a:r>
            <a:r>
              <a:rPr lang="en" altLang="zh-CN" dirty="0"/>
              <a:t>BO</a:t>
            </a:r>
            <a:r>
              <a:rPr lang="zh-CN" altLang="en-US" dirty="0"/>
              <a:t>与</a:t>
            </a:r>
            <a:r>
              <a:rPr lang="en" altLang="zh-CN" dirty="0"/>
              <a:t>GA</a:t>
            </a:r>
            <a:r>
              <a:rPr lang="zh-CN" altLang="en-US" dirty="0"/>
              <a:t>在五种测试方法中表现最好，无论收敛到最优配置或者在调节过程中保持瞬时性能方面。</a:t>
            </a:r>
            <a:endParaRPr lang="en-US" altLang="zh-CN" dirty="0"/>
          </a:p>
          <a:p>
            <a:pPr>
              <a:lnSpc>
                <a:spcPct val="150000"/>
              </a:lnSpc>
            </a:pPr>
            <a:r>
              <a:rPr lang="zh-CN" altLang="en-US" dirty="0"/>
              <a:t>另一方面，在足够多的时间内，随机搜索有可能产生一些比传统优化更好的结果。</a:t>
            </a:r>
          </a:p>
        </p:txBody>
      </p:sp>
    </p:spTree>
    <p:extLst>
      <p:ext uri="{BB962C8B-B14F-4D97-AF65-F5344CB8AC3E}">
        <p14:creationId xmlns:p14="http://schemas.microsoft.com/office/powerpoint/2010/main" val="26564233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075E32-475E-0443-95D9-6E07B415A52D}"/>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sp>
        <p:nvSpPr>
          <p:cNvPr id="2" name="矩形 1">
            <a:extLst>
              <a:ext uri="{FF2B5EF4-FFF2-40B4-BE49-F238E27FC236}">
                <a16:creationId xmlns:a16="http://schemas.microsoft.com/office/drawing/2014/main" id="{6E950611-264A-A845-81F4-E8FECF0E2123}"/>
              </a:ext>
            </a:extLst>
          </p:cNvPr>
          <p:cNvSpPr/>
          <p:nvPr/>
        </p:nvSpPr>
        <p:spPr>
          <a:xfrm>
            <a:off x="755576" y="1365904"/>
            <a:ext cx="5955476" cy="1285032"/>
          </a:xfrm>
          <a:prstGeom prst="rect">
            <a:avLst/>
          </a:prstGeom>
        </p:spPr>
        <p:txBody>
          <a:bodyPr wrap="none">
            <a:spAutoFit/>
          </a:bodyPr>
          <a:lstStyle/>
          <a:p>
            <a:pPr>
              <a:lnSpc>
                <a:spcPct val="150000"/>
              </a:lnSpc>
            </a:pPr>
            <a:r>
              <a:rPr lang="en" altLang="zh-CN" dirty="0"/>
              <a:t>Spectra</a:t>
            </a:r>
            <a:r>
              <a:rPr lang="zh-CN" altLang="en-US" dirty="0"/>
              <a:t> 是本文用来选择重要参数的方法</a:t>
            </a:r>
            <a:endParaRPr lang="en-US" altLang="zh-CN" dirty="0"/>
          </a:p>
          <a:p>
            <a:pPr>
              <a:lnSpc>
                <a:spcPct val="150000"/>
              </a:lnSpc>
            </a:pPr>
            <a:r>
              <a:rPr lang="en-US" altLang="zh-CN" dirty="0"/>
              <a:t>1.</a:t>
            </a:r>
            <a:r>
              <a:rPr lang="zh-CN" altLang="en-US" dirty="0"/>
              <a:t>基于方差的贪婪算法</a:t>
            </a:r>
            <a:endParaRPr lang="en-US" altLang="zh-CN" dirty="0"/>
          </a:p>
          <a:p>
            <a:pPr>
              <a:lnSpc>
                <a:spcPct val="150000"/>
              </a:lnSpc>
            </a:pPr>
            <a:r>
              <a:rPr lang="en-US" altLang="zh-CN" dirty="0"/>
              <a:t>2.</a:t>
            </a:r>
            <a:r>
              <a:rPr lang="en" altLang="zh-CN" dirty="0"/>
              <a:t> </a:t>
            </a:r>
            <a:r>
              <a:rPr lang="zh-CN" altLang="en" dirty="0"/>
              <a:t>使用</a:t>
            </a:r>
            <a:r>
              <a:rPr lang="en" altLang="zh-CN" dirty="0"/>
              <a:t>LHS</a:t>
            </a:r>
            <a:r>
              <a:rPr lang="zh-CN" altLang="en-US" dirty="0"/>
              <a:t>算法来实现</a:t>
            </a:r>
            <a:r>
              <a:rPr lang="en-US" altLang="zh-CN" dirty="0"/>
              <a:t>“</a:t>
            </a:r>
            <a:r>
              <a:rPr lang="zh-CN" altLang="en-US" dirty="0"/>
              <a:t>少量实验就能识别一组重要参数</a:t>
            </a:r>
            <a:r>
              <a:rPr lang="en-US" altLang="zh-CN" dirty="0"/>
              <a:t>”</a:t>
            </a:r>
            <a:r>
              <a:rPr lang="en" altLang="zh-CN" dirty="0"/>
              <a:t> </a:t>
            </a:r>
            <a:endParaRPr lang="en" altLang="zh-CN" dirty="0">
              <a:effectLst/>
            </a:endParaRPr>
          </a:p>
        </p:txBody>
      </p:sp>
      <p:pic>
        <p:nvPicPr>
          <p:cNvPr id="3" name="图片 2">
            <a:extLst>
              <a:ext uri="{FF2B5EF4-FFF2-40B4-BE49-F238E27FC236}">
                <a16:creationId xmlns:a16="http://schemas.microsoft.com/office/drawing/2014/main" id="{1D23225A-E988-EE45-BC72-35BD8FFE85CD}"/>
              </a:ext>
            </a:extLst>
          </p:cNvPr>
          <p:cNvPicPr>
            <a:picLocks noChangeAspect="1"/>
          </p:cNvPicPr>
          <p:nvPr/>
        </p:nvPicPr>
        <p:blipFill>
          <a:blip r:embed="rId3"/>
          <a:stretch>
            <a:fillRect/>
          </a:stretch>
        </p:blipFill>
        <p:spPr>
          <a:xfrm>
            <a:off x="467544" y="2769566"/>
            <a:ext cx="3816424" cy="3736144"/>
          </a:xfrm>
          <a:prstGeom prst="rect">
            <a:avLst/>
          </a:prstGeom>
        </p:spPr>
      </p:pic>
      <p:sp>
        <p:nvSpPr>
          <p:cNvPr id="4" name="矩形 3">
            <a:extLst>
              <a:ext uri="{FF2B5EF4-FFF2-40B4-BE49-F238E27FC236}">
                <a16:creationId xmlns:a16="http://schemas.microsoft.com/office/drawing/2014/main" id="{A609D828-F3B0-E242-9649-AEAFEA0332A1}"/>
              </a:ext>
            </a:extLst>
          </p:cNvPr>
          <p:cNvSpPr/>
          <p:nvPr/>
        </p:nvSpPr>
        <p:spPr>
          <a:xfrm>
            <a:off x="4586815" y="3789040"/>
            <a:ext cx="4248473" cy="1702967"/>
          </a:xfrm>
          <a:prstGeom prst="rect">
            <a:avLst/>
          </a:prstGeom>
        </p:spPr>
        <p:txBody>
          <a:bodyPr wrap="square">
            <a:spAutoFit/>
          </a:bodyPr>
          <a:lstStyle/>
          <a:p>
            <a:pPr>
              <a:lnSpc>
                <a:spcPct val="150000"/>
              </a:lnSpc>
            </a:pPr>
            <a:r>
              <a:rPr lang="en" altLang="zh-CN" dirty="0"/>
              <a:t>y</a:t>
            </a:r>
            <a:r>
              <a:rPr lang="zh-CN" altLang="en-US" dirty="0"/>
              <a:t>轴代表</a:t>
            </a:r>
            <a:r>
              <a:rPr lang="en-US" altLang="zh-CN" dirty="0"/>
              <a:t>1000</a:t>
            </a:r>
            <a:r>
              <a:rPr lang="zh-CN" altLang="en-US" dirty="0"/>
              <a:t>次实验中找到参数的百分比。 </a:t>
            </a:r>
            <a:endParaRPr lang="en-US" altLang="zh-CN" dirty="0"/>
          </a:p>
          <a:p>
            <a:pPr>
              <a:lnSpc>
                <a:spcPct val="150000"/>
              </a:lnSpc>
            </a:pPr>
            <a:r>
              <a:rPr lang="zh-CN" altLang="en-US" dirty="0"/>
              <a:t>可以发现</a:t>
            </a:r>
            <a:r>
              <a:rPr lang="en-US" altLang="zh-CN" dirty="0"/>
              <a:t>Spectra</a:t>
            </a:r>
            <a:r>
              <a:rPr lang="zh-CN" altLang="en-US" dirty="0"/>
              <a:t>通过评估不到</a:t>
            </a:r>
            <a:r>
              <a:rPr lang="en-US" altLang="zh-CN" dirty="0"/>
              <a:t>50</a:t>
            </a:r>
            <a:r>
              <a:rPr lang="zh-CN" altLang="en-US" dirty="0"/>
              <a:t>个配置就找到了前两个重要参数的比例达到了</a:t>
            </a:r>
            <a:r>
              <a:rPr lang="en-US" altLang="zh-CN" dirty="0"/>
              <a:t>80%</a:t>
            </a:r>
            <a:endParaRPr lang="zh-CN" altLang="en-US" dirty="0"/>
          </a:p>
        </p:txBody>
      </p:sp>
    </p:spTree>
    <p:extLst>
      <p:ext uri="{BB962C8B-B14F-4D97-AF65-F5344CB8AC3E}">
        <p14:creationId xmlns:p14="http://schemas.microsoft.com/office/powerpoint/2010/main" val="27519223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075E32-475E-0443-95D9-6E07B415A52D}"/>
              </a:ext>
            </a:extLst>
          </p:cNvPr>
          <p:cNvSpPr txBox="1"/>
          <p:nvPr/>
        </p:nvSpPr>
        <p:spPr>
          <a:xfrm>
            <a:off x="581299" y="908720"/>
            <a:ext cx="5309595" cy="338554"/>
          </a:xfrm>
          <a:prstGeom prst="rect">
            <a:avLst/>
          </a:prstGeom>
          <a:noFill/>
        </p:spPr>
        <p:txBody>
          <a:bodyPr wrap="none" rtlCol="0">
            <a:spAutoFit/>
          </a:bodyPr>
          <a:lstStyle/>
          <a:p>
            <a:r>
              <a:rPr kumimoji="1" lang="en" altLang="zh-CN" sz="1600" dirty="0"/>
              <a:t>A Practical Auto-Tuning Framework for Storage Systems</a:t>
            </a:r>
            <a:endParaRPr kumimoji="1" lang="zh-CN" altLang="en-US" sz="1600" dirty="0"/>
          </a:p>
        </p:txBody>
      </p:sp>
      <p:pic>
        <p:nvPicPr>
          <p:cNvPr id="6" name="图片 5">
            <a:extLst>
              <a:ext uri="{FF2B5EF4-FFF2-40B4-BE49-F238E27FC236}">
                <a16:creationId xmlns:a16="http://schemas.microsoft.com/office/drawing/2014/main" id="{198CDA36-310F-A248-B8DD-8103617F391D}"/>
              </a:ext>
            </a:extLst>
          </p:cNvPr>
          <p:cNvPicPr>
            <a:picLocks noChangeAspect="1"/>
          </p:cNvPicPr>
          <p:nvPr/>
        </p:nvPicPr>
        <p:blipFill>
          <a:blip r:embed="rId3"/>
          <a:stretch>
            <a:fillRect/>
          </a:stretch>
        </p:blipFill>
        <p:spPr>
          <a:xfrm>
            <a:off x="0" y="1988840"/>
            <a:ext cx="4434954" cy="3300057"/>
          </a:xfrm>
          <a:prstGeom prst="rect">
            <a:avLst/>
          </a:prstGeom>
        </p:spPr>
      </p:pic>
      <p:sp>
        <p:nvSpPr>
          <p:cNvPr id="7" name="矩形 6">
            <a:extLst>
              <a:ext uri="{FF2B5EF4-FFF2-40B4-BE49-F238E27FC236}">
                <a16:creationId xmlns:a16="http://schemas.microsoft.com/office/drawing/2014/main" id="{7C4AFB4F-BAB7-C04F-8E48-3A41A972F805}"/>
              </a:ext>
            </a:extLst>
          </p:cNvPr>
          <p:cNvSpPr/>
          <p:nvPr/>
        </p:nvSpPr>
        <p:spPr>
          <a:xfrm>
            <a:off x="4355976" y="1412776"/>
            <a:ext cx="4572000" cy="4845814"/>
          </a:xfrm>
          <a:prstGeom prst="rect">
            <a:avLst/>
          </a:prstGeom>
        </p:spPr>
        <p:txBody>
          <a:bodyPr>
            <a:spAutoFit/>
          </a:bodyPr>
          <a:lstStyle/>
          <a:p>
            <a:pPr>
              <a:lnSpc>
                <a:spcPct val="150000"/>
              </a:lnSpc>
              <a:buFont typeface="Arial" panose="020B0604020202020204" pitchFamily="34" charset="0"/>
              <a:buChar char="•"/>
            </a:pPr>
            <a:r>
              <a:rPr lang="zh-CN" altLang="en-US" sz="1600" dirty="0"/>
              <a:t> </a:t>
            </a:r>
            <a:r>
              <a:rPr lang="en" altLang="zh-CN" sz="1600" dirty="0"/>
              <a:t>Monitor</a:t>
            </a:r>
            <a:r>
              <a:rPr lang="zh-CN" altLang="en" sz="1600" dirty="0"/>
              <a:t>，</a:t>
            </a:r>
            <a:r>
              <a:rPr lang="zh-CN" altLang="en-US" sz="1600" dirty="0"/>
              <a:t>它收集和处理系统度量以供其他组件使用。 </a:t>
            </a:r>
          </a:p>
          <a:p>
            <a:pPr>
              <a:lnSpc>
                <a:spcPct val="150000"/>
              </a:lnSpc>
              <a:buFont typeface="Arial" panose="020B0604020202020204" pitchFamily="34" charset="0"/>
              <a:buChar char="•"/>
            </a:pPr>
            <a:r>
              <a:rPr lang="zh-CN" altLang="en-US" sz="1600" dirty="0"/>
              <a:t> </a:t>
            </a:r>
            <a:r>
              <a:rPr lang="en" altLang="zh-CN" sz="1600" dirty="0"/>
              <a:t>Workload Modeler</a:t>
            </a:r>
            <a:r>
              <a:rPr lang="zh-CN" altLang="en" sz="1600" dirty="0"/>
              <a:t>，</a:t>
            </a:r>
            <a:r>
              <a:rPr lang="zh-CN" altLang="en-US" sz="1600" dirty="0"/>
              <a:t>它利用监视器收集的度量来描述正在运行的工作负载。 </a:t>
            </a:r>
          </a:p>
          <a:p>
            <a:pPr>
              <a:lnSpc>
                <a:spcPct val="150000"/>
              </a:lnSpc>
              <a:buFont typeface="Arial" panose="020B0604020202020204" pitchFamily="34" charset="0"/>
              <a:buChar char="•"/>
            </a:pPr>
            <a:r>
              <a:rPr lang="zh-CN" altLang="en-US" sz="1600" dirty="0"/>
              <a:t> </a:t>
            </a:r>
            <a:r>
              <a:rPr lang="en" altLang="zh-CN" sz="1600" dirty="0"/>
              <a:t>Optimizer</a:t>
            </a:r>
            <a:r>
              <a:rPr lang="zh-CN" altLang="en" sz="1600" dirty="0"/>
              <a:t>，</a:t>
            </a:r>
            <a:r>
              <a:rPr lang="zh-CN" altLang="en-US" sz="1600" dirty="0"/>
              <a:t>包括具有新增功能的核心自动调整算法。它根据监视器收集的指标计算当前系统配置的优化目标。</a:t>
            </a:r>
          </a:p>
          <a:p>
            <a:pPr>
              <a:lnSpc>
                <a:spcPct val="150000"/>
              </a:lnSpc>
              <a:buFont typeface="Arial" panose="020B0604020202020204" pitchFamily="34" charset="0"/>
              <a:buChar char="•"/>
            </a:pPr>
            <a:r>
              <a:rPr lang="zh-CN" altLang="en-US" sz="1600" dirty="0"/>
              <a:t> </a:t>
            </a:r>
            <a:r>
              <a:rPr lang="en" altLang="zh-CN" sz="1600" dirty="0"/>
              <a:t>Controller</a:t>
            </a:r>
            <a:r>
              <a:rPr lang="zh-CN" altLang="en" sz="1600" dirty="0"/>
              <a:t>，</a:t>
            </a:r>
            <a:r>
              <a:rPr lang="zh-CN" altLang="en-US" sz="1600" dirty="0"/>
              <a:t>负责根据优化器选择的配置更改系统设置。 </a:t>
            </a:r>
          </a:p>
          <a:p>
            <a:pPr>
              <a:lnSpc>
                <a:spcPct val="150000"/>
              </a:lnSpc>
              <a:buFont typeface="Arial" panose="020B0604020202020204" pitchFamily="34" charset="0"/>
              <a:buChar char="•"/>
            </a:pPr>
            <a:r>
              <a:rPr lang="zh-CN" altLang="en-US" sz="1600" dirty="0"/>
              <a:t> </a:t>
            </a:r>
            <a:r>
              <a:rPr lang="en" altLang="zh-CN" sz="1600" dirty="0"/>
              <a:t>Persistent History Database</a:t>
            </a:r>
            <a:r>
              <a:rPr lang="zh-CN" altLang="en" sz="1600" dirty="0"/>
              <a:t>，</a:t>
            </a:r>
            <a:r>
              <a:rPr lang="zh-CN" altLang="en-US" sz="1600" dirty="0"/>
              <a:t>持久存储以前的评估结果。自动调整算法可以使用这段历史的一部分（或全部）来指导搜索或构建预测的</a:t>
            </a:r>
            <a:r>
              <a:rPr lang="en" altLang="zh-CN" sz="1600" dirty="0"/>
              <a:t>ML</a:t>
            </a:r>
            <a:r>
              <a:rPr lang="zh-CN" altLang="en-US" sz="1600" dirty="0"/>
              <a:t>模型。 </a:t>
            </a:r>
          </a:p>
          <a:p>
            <a:pPr>
              <a:lnSpc>
                <a:spcPct val="150000"/>
              </a:lnSpc>
              <a:buFont typeface="Arial" panose="020B0604020202020204" pitchFamily="34" charset="0"/>
              <a:buChar char="•"/>
            </a:pPr>
            <a:r>
              <a:rPr lang="en" altLang="zh-CN" sz="1600" dirty="0"/>
              <a:t>Visualizer</a:t>
            </a:r>
            <a:r>
              <a:rPr lang="zh-CN" altLang="en" sz="1600" dirty="0"/>
              <a:t>，</a:t>
            </a:r>
            <a:r>
              <a:rPr lang="zh-CN" altLang="en-US" sz="1600" dirty="0"/>
              <a:t>为用户提供交互式可视化的界面。</a:t>
            </a:r>
          </a:p>
        </p:txBody>
      </p:sp>
    </p:spTree>
    <p:extLst>
      <p:ext uri="{BB962C8B-B14F-4D97-AF65-F5344CB8AC3E}">
        <p14:creationId xmlns:p14="http://schemas.microsoft.com/office/powerpoint/2010/main" val="30068438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sp>
        <p:nvSpPr>
          <p:cNvPr id="2" name="文本框 1">
            <a:extLst>
              <a:ext uri="{FF2B5EF4-FFF2-40B4-BE49-F238E27FC236}">
                <a16:creationId xmlns:a16="http://schemas.microsoft.com/office/drawing/2014/main" id="{2FE58067-27AB-9F44-A69F-9451B6FD8581}"/>
              </a:ext>
            </a:extLst>
          </p:cNvPr>
          <p:cNvSpPr txBox="1"/>
          <p:nvPr/>
        </p:nvSpPr>
        <p:spPr>
          <a:xfrm>
            <a:off x="840509" y="1810327"/>
            <a:ext cx="7455887" cy="2116028"/>
          </a:xfrm>
          <a:prstGeom prst="rect">
            <a:avLst/>
          </a:prstGeom>
          <a:noFill/>
        </p:spPr>
        <p:txBody>
          <a:bodyPr wrap="none" rtlCol="0">
            <a:spAutoFit/>
          </a:bodyPr>
          <a:lstStyle/>
          <a:p>
            <a:pPr>
              <a:lnSpc>
                <a:spcPct val="150000"/>
              </a:lnSpc>
            </a:pPr>
            <a:r>
              <a:rPr lang="en-US" altLang="zh-CN" dirty="0" err="1"/>
              <a:t>hadoop</a:t>
            </a:r>
            <a:r>
              <a:rPr lang="zh-CN" altLang="en-US" dirty="0"/>
              <a:t>中参数问题</a:t>
            </a:r>
            <a:endParaRPr lang="en-US" altLang="zh-CN" dirty="0"/>
          </a:p>
          <a:p>
            <a:pPr marL="342900" indent="-342900">
              <a:lnSpc>
                <a:spcPct val="150000"/>
              </a:lnSpc>
              <a:buAutoNum type="arabicPeriod"/>
            </a:pPr>
            <a:r>
              <a:rPr lang="en-US" altLang="zh-CN" dirty="0"/>
              <a:t>Hadoop</a:t>
            </a:r>
            <a:r>
              <a:rPr lang="zh-CN" altLang="en-US" dirty="0"/>
              <a:t>中参数多达</a:t>
            </a:r>
            <a:r>
              <a:rPr lang="en-US" altLang="zh-CN" dirty="0"/>
              <a:t>190</a:t>
            </a:r>
            <a:r>
              <a:rPr lang="zh-CN" altLang="en-US" dirty="0"/>
              <a:t>个</a:t>
            </a:r>
            <a:endParaRPr lang="en-US" altLang="zh-CN" dirty="0"/>
          </a:p>
          <a:p>
            <a:pPr marL="342900" indent="-342900">
              <a:lnSpc>
                <a:spcPct val="150000"/>
              </a:lnSpc>
              <a:buAutoNum type="arabicPeriod"/>
            </a:pPr>
            <a:r>
              <a:rPr lang="zh-CN" altLang="en-US" dirty="0"/>
              <a:t>总体性能对参数的配置敏感</a:t>
            </a:r>
            <a:endParaRPr lang="en-US" altLang="zh-CN" dirty="0"/>
          </a:p>
          <a:p>
            <a:pPr marL="342900" indent="-342900">
              <a:lnSpc>
                <a:spcPct val="150000"/>
              </a:lnSpc>
              <a:buAutoNum type="arabicPeriod"/>
            </a:pPr>
            <a:r>
              <a:rPr lang="zh-CN" altLang="en-US" dirty="0"/>
              <a:t>在不了解系统与程序的情况下去调参非常繁琐耗时，甚至导致低性能</a:t>
            </a:r>
            <a:endParaRPr lang="en-US" altLang="zh-CN" dirty="0"/>
          </a:p>
          <a:p>
            <a:pPr marL="342900" indent="-342900">
              <a:lnSpc>
                <a:spcPct val="150000"/>
              </a:lnSpc>
              <a:buFontTx/>
              <a:buAutoNum type="arabicPeriod"/>
            </a:pPr>
            <a:r>
              <a:rPr lang="zh-CN" altLang="en-US" dirty="0"/>
              <a:t>穷举搜索最佳</a:t>
            </a:r>
            <a:r>
              <a:rPr lang="en-US" altLang="zh-CN" dirty="0" err="1"/>
              <a:t>hadoop</a:t>
            </a:r>
            <a:r>
              <a:rPr lang="zh-CN" altLang="en-US" dirty="0"/>
              <a:t>中参数的所有配置不现实</a:t>
            </a:r>
            <a:endParaRPr lang="en-US" altLang="zh-CN" dirty="0"/>
          </a:p>
        </p:txBody>
      </p:sp>
      <p:sp>
        <p:nvSpPr>
          <p:cNvPr id="7" name="文本框 6">
            <a:extLst>
              <a:ext uri="{FF2B5EF4-FFF2-40B4-BE49-F238E27FC236}">
                <a16:creationId xmlns:a16="http://schemas.microsoft.com/office/drawing/2014/main" id="{7DE13326-C5CA-F444-B9A9-AB7B6CEC752D}"/>
              </a:ext>
            </a:extLst>
          </p:cNvPr>
          <p:cNvSpPr txBox="1"/>
          <p:nvPr/>
        </p:nvSpPr>
        <p:spPr>
          <a:xfrm>
            <a:off x="855216" y="4293096"/>
            <a:ext cx="7441180" cy="1285032"/>
          </a:xfrm>
          <a:prstGeom prst="rect">
            <a:avLst/>
          </a:prstGeom>
          <a:noFill/>
        </p:spPr>
        <p:txBody>
          <a:bodyPr wrap="square" rtlCol="0">
            <a:spAutoFit/>
          </a:bodyPr>
          <a:lstStyle/>
          <a:p>
            <a:pPr>
              <a:lnSpc>
                <a:spcPct val="150000"/>
              </a:lnSpc>
            </a:pPr>
            <a:r>
              <a:rPr lang="zh-CN" altLang="en-US" dirty="0"/>
              <a:t>本文提出了一种新的基于随机森林学习的方法，用来预测给定</a:t>
            </a:r>
            <a:r>
              <a:rPr lang="en-US" altLang="zh-CN" dirty="0"/>
              <a:t>Hadoop</a:t>
            </a:r>
            <a:r>
              <a:rPr lang="zh-CN" altLang="en-US" dirty="0"/>
              <a:t>配置的集群上应用程序的性能，然后使用每个阶段的性能预测模型来作为遗传算法中的适应度函数，来为应用程序寻找最佳配置</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pic>
        <p:nvPicPr>
          <p:cNvPr id="3" name="图片 2">
            <a:extLst>
              <a:ext uri="{FF2B5EF4-FFF2-40B4-BE49-F238E27FC236}">
                <a16:creationId xmlns:a16="http://schemas.microsoft.com/office/drawing/2014/main" id="{35D9BBA6-D593-6B4A-916E-BCCA98588587}"/>
              </a:ext>
            </a:extLst>
          </p:cNvPr>
          <p:cNvPicPr>
            <a:picLocks noChangeAspect="1"/>
          </p:cNvPicPr>
          <p:nvPr/>
        </p:nvPicPr>
        <p:blipFill>
          <a:blip r:embed="rId3"/>
          <a:stretch>
            <a:fillRect/>
          </a:stretch>
        </p:blipFill>
        <p:spPr>
          <a:xfrm>
            <a:off x="1043608" y="1320928"/>
            <a:ext cx="6565900" cy="3695700"/>
          </a:xfrm>
          <a:prstGeom prst="rect">
            <a:avLst/>
          </a:prstGeom>
        </p:spPr>
      </p:pic>
      <p:sp>
        <p:nvSpPr>
          <p:cNvPr id="5" name="矩形 4">
            <a:extLst>
              <a:ext uri="{FF2B5EF4-FFF2-40B4-BE49-F238E27FC236}">
                <a16:creationId xmlns:a16="http://schemas.microsoft.com/office/drawing/2014/main" id="{651B3A69-6FD1-1C4B-8910-59A8DA93EA9D}"/>
              </a:ext>
            </a:extLst>
          </p:cNvPr>
          <p:cNvSpPr/>
          <p:nvPr/>
        </p:nvSpPr>
        <p:spPr>
          <a:xfrm>
            <a:off x="1043608" y="5085184"/>
            <a:ext cx="6068671" cy="1298369"/>
          </a:xfrm>
          <a:prstGeom prst="rect">
            <a:avLst/>
          </a:prstGeom>
        </p:spPr>
        <p:txBody>
          <a:bodyPr wrap="square">
            <a:spAutoFit/>
          </a:bodyPr>
          <a:lstStyle/>
          <a:p>
            <a:pPr>
              <a:lnSpc>
                <a:spcPct val="150000"/>
              </a:lnSpc>
            </a:pPr>
            <a:r>
              <a:rPr lang="en" altLang="zh-CN" dirty="0"/>
              <a:t>Hadoop</a:t>
            </a:r>
            <a:r>
              <a:rPr lang="zh-CN" altLang="en-US" dirty="0"/>
              <a:t>程序的执行可以分为</a:t>
            </a:r>
            <a:r>
              <a:rPr lang="en" altLang="zh-CN" dirty="0"/>
              <a:t>map</a:t>
            </a:r>
            <a:r>
              <a:rPr lang="zh-CN" altLang="en-US" dirty="0"/>
              <a:t>和</a:t>
            </a:r>
            <a:r>
              <a:rPr lang="en" altLang="zh-CN" dirty="0"/>
              <a:t>reduce</a:t>
            </a:r>
            <a:r>
              <a:rPr lang="zh-CN" altLang="en-US" dirty="0"/>
              <a:t>两个阶段</a:t>
            </a:r>
            <a:endParaRPr lang="en-US" altLang="zh-CN" dirty="0"/>
          </a:p>
          <a:p>
            <a:pPr marL="342900" indent="-342900">
              <a:lnSpc>
                <a:spcPct val="150000"/>
              </a:lnSpc>
              <a:buAutoNum type="arabicPeriod"/>
            </a:pPr>
            <a:r>
              <a:rPr lang="en-US" altLang="zh-CN" dirty="0"/>
              <a:t>read</a:t>
            </a:r>
            <a:r>
              <a:rPr lang="zh-CN" altLang="en-US" dirty="0"/>
              <a:t> </a:t>
            </a:r>
            <a:r>
              <a:rPr lang="en-US" altLang="zh-CN" dirty="0"/>
              <a:t>map</a:t>
            </a:r>
            <a:r>
              <a:rPr lang="zh-CN" altLang="en-US" dirty="0"/>
              <a:t> </a:t>
            </a:r>
            <a:r>
              <a:rPr lang="en-US" altLang="zh-CN" dirty="0"/>
              <a:t>collect</a:t>
            </a:r>
            <a:r>
              <a:rPr lang="zh-CN" altLang="en-US" dirty="0"/>
              <a:t> </a:t>
            </a:r>
            <a:r>
              <a:rPr lang="en-US" altLang="zh-CN" dirty="0"/>
              <a:t>spill</a:t>
            </a:r>
            <a:r>
              <a:rPr lang="zh-CN" altLang="en-US" dirty="0"/>
              <a:t> </a:t>
            </a:r>
            <a:r>
              <a:rPr lang="en-US" altLang="zh-CN" dirty="0"/>
              <a:t>merge</a:t>
            </a:r>
          </a:p>
          <a:p>
            <a:pPr marL="342900" indent="-342900">
              <a:lnSpc>
                <a:spcPct val="150000"/>
              </a:lnSpc>
              <a:buAutoNum type="arabicPeriod"/>
            </a:pPr>
            <a:r>
              <a:rPr lang="en-US" altLang="zh-CN" dirty="0"/>
              <a:t>shuffle</a:t>
            </a:r>
            <a:r>
              <a:rPr lang="zh-CN" altLang="en-US" dirty="0"/>
              <a:t> </a:t>
            </a:r>
            <a:r>
              <a:rPr lang="en-US" altLang="zh-CN" dirty="0"/>
              <a:t>sort</a:t>
            </a:r>
            <a:r>
              <a:rPr lang="zh-CN" altLang="en-US" dirty="0"/>
              <a:t> </a:t>
            </a:r>
            <a:r>
              <a:rPr lang="en-US" altLang="zh-CN" dirty="0"/>
              <a:t>reduce</a:t>
            </a:r>
            <a:r>
              <a:rPr lang="zh-CN" altLang="en-US" dirty="0"/>
              <a:t> </a:t>
            </a:r>
            <a:r>
              <a:rPr lang="en-US" altLang="zh-CN" dirty="0"/>
              <a:t>write</a:t>
            </a:r>
            <a:endParaRPr lang="zh-CN" altLang="en-US" dirty="0"/>
          </a:p>
        </p:txBody>
      </p:sp>
    </p:spTree>
    <p:extLst>
      <p:ext uri="{BB962C8B-B14F-4D97-AF65-F5344CB8AC3E}">
        <p14:creationId xmlns:p14="http://schemas.microsoft.com/office/powerpoint/2010/main" val="17519637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pic>
        <p:nvPicPr>
          <p:cNvPr id="1025" name="Picture 1" descr="https://xlixdgw7w7.feishu.cn/space/api/box/stream/download/asynccode/?code=NzE5NWQ3MjZiYzViODVlMDRmODI1NGU3YmU1MDc0ZWVfdmNNVDVRcGpMMklrTmVVaVlQaDlLbmZwdXNYSkYyeDFfVG9rZW46Ym94Y25rUHJjTEdJSVNjS01kbU92TjhBZEpjXzE2MTU4OTc3NTM6MTYxNTkwMTM1M19WNA">
            <a:extLst>
              <a:ext uri="{FF2B5EF4-FFF2-40B4-BE49-F238E27FC236}">
                <a16:creationId xmlns:a16="http://schemas.microsoft.com/office/drawing/2014/main" id="{F693B333-3774-F643-865D-F1755F003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12776"/>
            <a:ext cx="7389549" cy="356488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AB88205-F37F-8A4E-A848-4FF9A3C13344}"/>
              </a:ext>
            </a:extLst>
          </p:cNvPr>
          <p:cNvSpPr/>
          <p:nvPr/>
        </p:nvSpPr>
        <p:spPr>
          <a:xfrm>
            <a:off x="251520" y="4977656"/>
            <a:ext cx="9100679" cy="1700530"/>
          </a:xfrm>
          <a:prstGeom prst="rect">
            <a:avLst/>
          </a:prstGeom>
        </p:spPr>
        <p:txBody>
          <a:bodyPr wrap="square">
            <a:spAutoFit/>
          </a:bodyPr>
          <a:lstStyle/>
          <a:p>
            <a:pPr>
              <a:lnSpc>
                <a:spcPct val="150000"/>
              </a:lnSpc>
            </a:pPr>
            <a:r>
              <a:rPr lang="en-US" altLang="zh-CN" dirty="0"/>
              <a:t>1.</a:t>
            </a:r>
            <a:r>
              <a:rPr lang="en" altLang="zh-CN" dirty="0"/>
              <a:t>Workload </a:t>
            </a:r>
            <a:r>
              <a:rPr lang="en" altLang="zh-CN" dirty="0" err="1"/>
              <a:t>proflier</a:t>
            </a:r>
            <a:r>
              <a:rPr lang="zh-CN" altLang="en-US" dirty="0"/>
              <a:t>会收集正在使用的</a:t>
            </a:r>
            <a:r>
              <a:rPr lang="en" altLang="zh-CN" dirty="0" err="1"/>
              <a:t>hadoop</a:t>
            </a:r>
            <a:r>
              <a:rPr lang="zh-CN" altLang="en-US" dirty="0"/>
              <a:t>配置以及各种</a:t>
            </a:r>
            <a:r>
              <a:rPr lang="en" altLang="zh-CN" dirty="0" err="1"/>
              <a:t>mapreduce</a:t>
            </a:r>
            <a:r>
              <a:rPr lang="en" altLang="zh-CN" dirty="0"/>
              <a:t> </a:t>
            </a:r>
            <a:r>
              <a:rPr lang="zh-CN" altLang="en-US" dirty="0"/>
              <a:t>阶段执行的时间</a:t>
            </a:r>
            <a:endParaRPr lang="en-US" altLang="zh-CN" dirty="0"/>
          </a:p>
          <a:p>
            <a:pPr>
              <a:lnSpc>
                <a:spcPct val="150000"/>
              </a:lnSpc>
            </a:pPr>
            <a:r>
              <a:rPr lang="en-US" altLang="zh-CN" dirty="0"/>
              <a:t>2.</a:t>
            </a:r>
            <a:r>
              <a:rPr lang="zh-CN" altLang="en-US" dirty="0"/>
              <a:t>然后将阶段执行的时间与相应的</a:t>
            </a:r>
            <a:r>
              <a:rPr lang="en" altLang="zh-CN" dirty="0" err="1"/>
              <a:t>hadoop</a:t>
            </a:r>
            <a:r>
              <a:rPr lang="zh-CN" altLang="en-US" dirty="0"/>
              <a:t>配置作为随机森林算法的输入，用来训练每个阶段的性能预测模型。</a:t>
            </a:r>
            <a:endParaRPr lang="en-US" altLang="zh-CN" dirty="0"/>
          </a:p>
          <a:p>
            <a:pPr>
              <a:lnSpc>
                <a:spcPct val="150000"/>
              </a:lnSpc>
            </a:pPr>
            <a:r>
              <a:rPr lang="en-US" altLang="zh-CN" dirty="0"/>
              <a:t>3.</a:t>
            </a:r>
            <a:r>
              <a:rPr lang="zh-CN" altLang="en-US" dirty="0"/>
              <a:t>然后使用遗传算法进行自动搜索优化配置</a:t>
            </a:r>
          </a:p>
        </p:txBody>
      </p:sp>
    </p:spTree>
    <p:extLst>
      <p:ext uri="{BB962C8B-B14F-4D97-AF65-F5344CB8AC3E}">
        <p14:creationId xmlns:p14="http://schemas.microsoft.com/office/powerpoint/2010/main" val="1487982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1" y="2125663"/>
            <a:ext cx="2568689" cy="3667025"/>
          </a:xfrm>
          <a:prstGeom prst="rect">
            <a:avLst/>
          </a:prstGeom>
        </p:spPr>
      </p:pic>
      <p:sp>
        <p:nvSpPr>
          <p:cNvPr id="5" name="标题 1"/>
          <p:cNvSpPr>
            <a:spLocks noGrp="1"/>
          </p:cNvSpPr>
          <p:nvPr>
            <p:ph type="title"/>
          </p:nvPr>
        </p:nvSpPr>
        <p:spPr>
          <a:xfrm>
            <a:off x="518160" y="666790"/>
            <a:ext cx="4025776" cy="648072"/>
          </a:xfrm>
        </p:spPr>
        <p:txBody>
          <a:bodyPr/>
          <a:lstStyle/>
          <a:p>
            <a:pPr algn="l"/>
            <a:r>
              <a:rPr lang="zh-CN" altLang="en-US" b="1" dirty="0">
                <a:latin typeface="黑体" panose="02010609060101010101" charset="-122"/>
                <a:ea typeface="黑体" panose="02010609060101010101" charset="-122"/>
              </a:rPr>
              <a:t>目录</a:t>
            </a:r>
          </a:p>
        </p:txBody>
      </p:sp>
      <p:sp>
        <p:nvSpPr>
          <p:cNvPr id="6" name="文本框 5">
            <a:extLst>
              <a:ext uri="{FF2B5EF4-FFF2-40B4-BE49-F238E27FC236}">
                <a16:creationId xmlns:a16="http://schemas.microsoft.com/office/drawing/2014/main" id="{B63C73E9-5160-1248-9780-DFD7B94A0B54}"/>
              </a:ext>
            </a:extLst>
          </p:cNvPr>
          <p:cNvSpPr txBox="1"/>
          <p:nvPr/>
        </p:nvSpPr>
        <p:spPr>
          <a:xfrm>
            <a:off x="2678430" y="2943512"/>
            <a:ext cx="2880320" cy="2031325"/>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rgbClr val="FF0000"/>
                </a:solidFill>
              </a:rPr>
              <a:t>黑盒优化问题简介</a:t>
            </a:r>
            <a:endParaRPr kumimoji="1" lang="en-US" altLang="zh-CN" dirty="0">
              <a:solidFill>
                <a:srgbClr val="FF0000"/>
              </a:solidFill>
            </a:endParaRPr>
          </a:p>
          <a:p>
            <a:pPr marL="285750" indent="-285750">
              <a:buFont typeface="Wingdings" pitchFamily="2" charset="2"/>
              <a:buChar char="Ø"/>
            </a:pPr>
            <a:endParaRPr kumimoji="1" lang="en-US" altLang="zh-CN" dirty="0"/>
          </a:p>
          <a:p>
            <a:pPr marL="285750" indent="-285750">
              <a:buFont typeface="Wingdings" pitchFamily="2" charset="2"/>
              <a:buChar char="Ø"/>
            </a:pPr>
            <a:r>
              <a:rPr kumimoji="1" lang="zh-CN" altLang="en-US" dirty="0"/>
              <a:t>黑盒优化方法</a:t>
            </a:r>
            <a:endParaRPr kumimoji="1" lang="en-US" altLang="zh-CN" dirty="0"/>
          </a:p>
          <a:p>
            <a:pPr marL="285750" indent="-285750">
              <a:buFont typeface="Wingdings" pitchFamily="2" charset="2"/>
              <a:buChar char="Ø"/>
            </a:pPr>
            <a:endParaRPr kumimoji="1" lang="zh-CN" altLang="en-US" dirty="0"/>
          </a:p>
          <a:p>
            <a:pPr marL="285750" indent="-285750">
              <a:buFont typeface="Wingdings" pitchFamily="2" charset="2"/>
              <a:buChar char="Ø"/>
            </a:pPr>
            <a:r>
              <a:rPr kumimoji="1" lang="zh-CN" altLang="en-US" dirty="0"/>
              <a:t>论文</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TODO</a:t>
            </a:r>
            <a:endParaRPr kumimoji="1" lang="zh-CN" altLang="en-US" dirty="0"/>
          </a:p>
        </p:txBody>
      </p:sp>
    </p:spTree>
    <p:custDataLst>
      <p:tags r:id="rId1"/>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pic>
        <p:nvPicPr>
          <p:cNvPr id="2" name="图片 1">
            <a:extLst>
              <a:ext uri="{FF2B5EF4-FFF2-40B4-BE49-F238E27FC236}">
                <a16:creationId xmlns:a16="http://schemas.microsoft.com/office/drawing/2014/main" id="{790A161C-D299-4C4B-AF60-E558C37DC93E}"/>
              </a:ext>
            </a:extLst>
          </p:cNvPr>
          <p:cNvPicPr>
            <a:picLocks noChangeAspect="1"/>
          </p:cNvPicPr>
          <p:nvPr/>
        </p:nvPicPr>
        <p:blipFill>
          <a:blip r:embed="rId3"/>
          <a:stretch>
            <a:fillRect/>
          </a:stretch>
        </p:blipFill>
        <p:spPr>
          <a:xfrm>
            <a:off x="1115616" y="1492655"/>
            <a:ext cx="6498231" cy="3481582"/>
          </a:xfrm>
          <a:prstGeom prst="rect">
            <a:avLst/>
          </a:prstGeom>
        </p:spPr>
      </p:pic>
      <p:sp>
        <p:nvSpPr>
          <p:cNvPr id="3" name="矩形 2">
            <a:extLst>
              <a:ext uri="{FF2B5EF4-FFF2-40B4-BE49-F238E27FC236}">
                <a16:creationId xmlns:a16="http://schemas.microsoft.com/office/drawing/2014/main" id="{2B8307F5-14FF-5A45-BC50-D74B49DFC8B4}"/>
              </a:ext>
            </a:extLst>
          </p:cNvPr>
          <p:cNvSpPr/>
          <p:nvPr/>
        </p:nvSpPr>
        <p:spPr>
          <a:xfrm>
            <a:off x="508790" y="4974237"/>
            <a:ext cx="8208912" cy="1700530"/>
          </a:xfrm>
          <a:prstGeom prst="rect">
            <a:avLst/>
          </a:prstGeom>
        </p:spPr>
        <p:txBody>
          <a:bodyPr wrap="square">
            <a:spAutoFit/>
          </a:bodyPr>
          <a:lstStyle/>
          <a:p>
            <a:pPr>
              <a:lnSpc>
                <a:spcPct val="150000"/>
              </a:lnSpc>
            </a:pPr>
            <a:r>
              <a:rPr lang="zh-CN" altLang="en-US" dirty="0"/>
              <a:t>为了构造回归模型，需要在每个阶段构造一个训练集</a:t>
            </a:r>
            <a:r>
              <a:rPr lang="en" altLang="zh-CN" dirty="0"/>
              <a:t>S</a:t>
            </a:r>
            <a:r>
              <a:rPr lang="zh-CN" altLang="en" dirty="0"/>
              <a:t>， </a:t>
            </a:r>
            <a:r>
              <a:rPr lang="zh-CN" altLang="en-US" dirty="0"/>
              <a:t>其中的数据包括，每次执行的时间，与每次执行的参数。</a:t>
            </a:r>
          </a:p>
          <a:p>
            <a:pPr>
              <a:lnSpc>
                <a:spcPct val="150000"/>
              </a:lnSpc>
            </a:pPr>
            <a:r>
              <a:rPr lang="zh-CN" altLang="en-US" dirty="0"/>
              <a:t>为了收集数据，需要重复运行程序，每次使用不同配置来进行训练。</a:t>
            </a:r>
            <a:endParaRPr lang="en-US" altLang="zh-CN" dirty="0"/>
          </a:p>
          <a:p>
            <a:pPr>
              <a:lnSpc>
                <a:spcPct val="150000"/>
              </a:lnSpc>
            </a:pPr>
            <a:r>
              <a:rPr lang="zh-CN" altLang="en-US" dirty="0"/>
              <a:t>从图中可以看出当运行</a:t>
            </a:r>
            <a:r>
              <a:rPr lang="en-US" altLang="zh-CN" dirty="0"/>
              <a:t>2000</a:t>
            </a:r>
            <a:r>
              <a:rPr lang="zh-CN" altLang="en-US" dirty="0"/>
              <a:t>次程序时，模型收敛</a:t>
            </a:r>
          </a:p>
        </p:txBody>
      </p:sp>
    </p:spTree>
    <p:extLst>
      <p:ext uri="{BB962C8B-B14F-4D97-AF65-F5344CB8AC3E}">
        <p14:creationId xmlns:p14="http://schemas.microsoft.com/office/powerpoint/2010/main" val="35974200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pic>
        <p:nvPicPr>
          <p:cNvPr id="3079" name="Picture 7" descr="https://xlixdgw7w7.feishu.cn/space/api/box/stream/download/asynccode/?code=MDQ1MDNlNzg3ZmE1YzI4YTFiYzk4ZGEzNGE5N2JiNTZfY2tIT1VEYkR3c1BTN1JCUlkzbG9NRnRTNDF1TE5MOTVfVG9rZW46Ym94Y25jTlp0NmxQTWhEaDNyM3ZQMlJuVEZmXzE2MTU4OTgwNDI6MTYxNTkwMTY0Ml9WNA">
            <a:extLst>
              <a:ext uri="{FF2B5EF4-FFF2-40B4-BE49-F238E27FC236}">
                <a16:creationId xmlns:a16="http://schemas.microsoft.com/office/drawing/2014/main" id="{1278FCAF-5A25-7C4F-BCF5-ABB20FB2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1421122"/>
            <a:ext cx="2719908" cy="10245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xlixdgw7w7.feishu.cn/space/api/box/stream/download/asynccode/?code=MWU4NTc4NWU2MDE5ZmUyNzBlZmM1MzhjYjUzMDFkMmFfZDVvalpoTFZjVnlKbW5aY2NiUG9mdmU5UlVROHNOdzJfVG9rZW46Ym94Y25nN3Ewa1VsUDVyRVFIQlU1bUhna0twXzE2MTU4OTgwNTA6MTYxNTkwMTY1MF9WNA">
            <a:extLst>
              <a:ext uri="{FF2B5EF4-FFF2-40B4-BE49-F238E27FC236}">
                <a16:creationId xmlns:a16="http://schemas.microsoft.com/office/drawing/2014/main" id="{19DD5AF9-F9E6-834A-8DE2-EB6319F8A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010" y="2423984"/>
            <a:ext cx="5754375" cy="54236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7D1A568-31E1-2E4C-B1CF-2F4AAF9726F1}"/>
              </a:ext>
            </a:extLst>
          </p:cNvPr>
          <p:cNvPicPr>
            <a:picLocks noChangeAspect="1"/>
          </p:cNvPicPr>
          <p:nvPr/>
        </p:nvPicPr>
        <p:blipFill>
          <a:blip r:embed="rId5"/>
          <a:stretch>
            <a:fillRect/>
          </a:stretch>
        </p:blipFill>
        <p:spPr>
          <a:xfrm>
            <a:off x="1860397" y="3066235"/>
            <a:ext cx="5435600" cy="774700"/>
          </a:xfrm>
          <a:prstGeom prst="rect">
            <a:avLst/>
          </a:prstGeom>
        </p:spPr>
      </p:pic>
      <p:pic>
        <p:nvPicPr>
          <p:cNvPr id="3081" name="Picture 9" descr="https://xlixdgw7w7.feishu.cn/space/api/box/stream/download/asynccode/?code=N2U3ZmQ4ZDk2MjY3YWE0ODBiNWNjM2ZlMTNmNWI2MTlfZUZDOGpCVTJwVzd1Z08wUGFGZ3hCNTU5SEtieUJwUktfVG9rZW46Ym94Y25YZUhkU3dtdkpwcDdDRUxISENHUURjXzE2MTU4OTgwNjg6MTYxNTkwMTY2OF9WNA">
            <a:extLst>
              <a:ext uri="{FF2B5EF4-FFF2-40B4-BE49-F238E27FC236}">
                <a16:creationId xmlns:a16="http://schemas.microsoft.com/office/drawing/2014/main" id="{9E3157E5-C320-2F42-98D2-8E35CB18F9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90" y="3692670"/>
            <a:ext cx="6639508" cy="7326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xlixdgw7w7.feishu.cn/space/api/box/stream/download/asynccode/?code=MTRmYmJiNWRhYmFiZjY3NWM4MDZhZTY4MjVmOTBhMGNfVE5JWnF3a3N2V2daUndaczgxWTBnTUJSZjFKUWM0eXZfVG9rZW46Ym94Y25mZFltcmJ4Z1B6S3FQNGtRQzZibDFjXzE2MTU4OTgwNzk6MTYxNTkwMTY3OV9WNA">
            <a:extLst>
              <a:ext uri="{FF2B5EF4-FFF2-40B4-BE49-F238E27FC236}">
                <a16:creationId xmlns:a16="http://schemas.microsoft.com/office/drawing/2014/main" id="{F57B51AB-4035-2748-B664-5DB34B4F4E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1033" y="4579215"/>
            <a:ext cx="5898952" cy="45376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EB755EA0-4DB7-EE49-B046-200A8B84DBAC}"/>
              </a:ext>
            </a:extLst>
          </p:cNvPr>
          <p:cNvPicPr>
            <a:picLocks noChangeAspect="1"/>
          </p:cNvPicPr>
          <p:nvPr/>
        </p:nvPicPr>
        <p:blipFill>
          <a:blip r:embed="rId8"/>
          <a:stretch>
            <a:fillRect/>
          </a:stretch>
        </p:blipFill>
        <p:spPr>
          <a:xfrm>
            <a:off x="2832100" y="5165055"/>
            <a:ext cx="2882900" cy="469900"/>
          </a:xfrm>
          <a:prstGeom prst="rect">
            <a:avLst/>
          </a:prstGeom>
        </p:spPr>
      </p:pic>
      <p:sp>
        <p:nvSpPr>
          <p:cNvPr id="7" name="矩形 6">
            <a:extLst>
              <a:ext uri="{FF2B5EF4-FFF2-40B4-BE49-F238E27FC236}">
                <a16:creationId xmlns:a16="http://schemas.microsoft.com/office/drawing/2014/main" id="{05A150C2-90C5-A448-A97E-37FAD9CEC3E1}"/>
              </a:ext>
            </a:extLst>
          </p:cNvPr>
          <p:cNvSpPr/>
          <p:nvPr/>
        </p:nvSpPr>
        <p:spPr>
          <a:xfrm>
            <a:off x="683568" y="5799539"/>
            <a:ext cx="8312364" cy="646331"/>
          </a:xfrm>
          <a:prstGeom prst="rect">
            <a:avLst/>
          </a:prstGeom>
        </p:spPr>
        <p:txBody>
          <a:bodyPr wrap="square">
            <a:spAutoFit/>
          </a:bodyPr>
          <a:lstStyle/>
          <a:p>
            <a:r>
              <a:rPr lang="en" altLang="zh-CN" dirty="0"/>
              <a:t>f(c)</a:t>
            </a:r>
            <a:r>
              <a:rPr lang="zh-CN" altLang="en-US" dirty="0"/>
              <a:t>是根据数据训练出来的一个基于随机森林的模型，输入为一组</a:t>
            </a:r>
            <a:r>
              <a:rPr lang="en" altLang="zh-CN" dirty="0" err="1"/>
              <a:t>hadoop</a:t>
            </a:r>
            <a:r>
              <a:rPr lang="zh-CN" altLang="en-US" dirty="0"/>
              <a:t>参数，输出为一个阶段的执行预估时间</a:t>
            </a:r>
            <a:endParaRPr lang="zh-CN" altLang="en-US" dirty="0">
              <a:effectLst/>
            </a:endParaRPr>
          </a:p>
        </p:txBody>
      </p:sp>
    </p:spTree>
    <p:extLst>
      <p:ext uri="{BB962C8B-B14F-4D97-AF65-F5344CB8AC3E}">
        <p14:creationId xmlns:p14="http://schemas.microsoft.com/office/powerpoint/2010/main" val="1387025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642660"/>
            <a:ext cx="8089374" cy="648072"/>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RFHOC: A Random-Forest Approach to Auto-Tuning Hadoop’s Conﬁguration</a:t>
            </a:r>
            <a:r>
              <a:rPr kumimoji="1" lang="en-US" altLang="zh-CN" sz="1600" kern="1200" dirty="0">
                <a:solidFill>
                  <a:schemeClr val="tx1"/>
                </a:solidFill>
                <a:latin typeface="Arial" panose="020B0604020202020204" pitchFamily="34" charset="0"/>
                <a:ea typeface="宋体" panose="02010600030101010101" pitchFamily="2" charset="-122"/>
                <a:cs typeface="+mn-cs"/>
              </a:rPr>
              <a:t>(TPDS)</a:t>
            </a:r>
          </a:p>
        </p:txBody>
      </p:sp>
      <p:pic>
        <p:nvPicPr>
          <p:cNvPr id="5" name="图片 4">
            <a:extLst>
              <a:ext uri="{FF2B5EF4-FFF2-40B4-BE49-F238E27FC236}">
                <a16:creationId xmlns:a16="http://schemas.microsoft.com/office/drawing/2014/main" id="{03A52CE1-F45F-D842-A3E0-70E4F40A0A9E}"/>
              </a:ext>
            </a:extLst>
          </p:cNvPr>
          <p:cNvPicPr>
            <a:picLocks noChangeAspect="1"/>
          </p:cNvPicPr>
          <p:nvPr/>
        </p:nvPicPr>
        <p:blipFill>
          <a:blip r:embed="rId3"/>
          <a:stretch>
            <a:fillRect/>
          </a:stretch>
        </p:blipFill>
        <p:spPr>
          <a:xfrm>
            <a:off x="463658" y="1484784"/>
            <a:ext cx="4180349" cy="2711380"/>
          </a:xfrm>
          <a:prstGeom prst="rect">
            <a:avLst/>
          </a:prstGeom>
        </p:spPr>
      </p:pic>
      <p:pic>
        <p:nvPicPr>
          <p:cNvPr id="6" name="图片 5">
            <a:extLst>
              <a:ext uri="{FF2B5EF4-FFF2-40B4-BE49-F238E27FC236}">
                <a16:creationId xmlns:a16="http://schemas.microsoft.com/office/drawing/2014/main" id="{006631D5-7E9F-FB41-801B-9897374C95D8}"/>
              </a:ext>
            </a:extLst>
          </p:cNvPr>
          <p:cNvPicPr>
            <a:picLocks noChangeAspect="1"/>
          </p:cNvPicPr>
          <p:nvPr/>
        </p:nvPicPr>
        <p:blipFill>
          <a:blip r:embed="rId4"/>
          <a:stretch>
            <a:fillRect/>
          </a:stretch>
        </p:blipFill>
        <p:spPr>
          <a:xfrm>
            <a:off x="5077226" y="1484784"/>
            <a:ext cx="3552870" cy="2672296"/>
          </a:xfrm>
          <a:prstGeom prst="rect">
            <a:avLst/>
          </a:prstGeom>
        </p:spPr>
      </p:pic>
      <p:pic>
        <p:nvPicPr>
          <p:cNvPr id="7" name="图片 6">
            <a:extLst>
              <a:ext uri="{FF2B5EF4-FFF2-40B4-BE49-F238E27FC236}">
                <a16:creationId xmlns:a16="http://schemas.microsoft.com/office/drawing/2014/main" id="{38606627-06EF-134A-95E7-E05FCB5BB8A3}"/>
              </a:ext>
            </a:extLst>
          </p:cNvPr>
          <p:cNvPicPr>
            <a:picLocks noChangeAspect="1"/>
          </p:cNvPicPr>
          <p:nvPr/>
        </p:nvPicPr>
        <p:blipFill>
          <a:blip r:embed="rId5"/>
          <a:stretch>
            <a:fillRect/>
          </a:stretch>
        </p:blipFill>
        <p:spPr>
          <a:xfrm>
            <a:off x="864095" y="4157080"/>
            <a:ext cx="7559824" cy="2517874"/>
          </a:xfrm>
          <a:prstGeom prst="rect">
            <a:avLst/>
          </a:prstGeom>
        </p:spPr>
      </p:pic>
    </p:spTree>
    <p:extLst>
      <p:ext uri="{BB962C8B-B14F-4D97-AF65-F5344CB8AC3E}">
        <p14:creationId xmlns:p14="http://schemas.microsoft.com/office/powerpoint/2010/main" val="1495077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836712"/>
            <a:ext cx="8389178" cy="454020"/>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Automatic Database Management System Tuning Through Large-scale Machine Learning</a:t>
            </a:r>
            <a:endParaRPr kumimoji="1" lang="en-US" altLang="zh-CN" sz="1600" kern="1200" dirty="0">
              <a:solidFill>
                <a:schemeClr val="tx1"/>
              </a:solidFill>
              <a:latin typeface="Arial" panose="020B0604020202020204" pitchFamily="34" charset="0"/>
              <a:ea typeface="宋体" panose="02010600030101010101" pitchFamily="2" charset="-122"/>
              <a:cs typeface="+mn-cs"/>
            </a:endParaRPr>
          </a:p>
        </p:txBody>
      </p:sp>
      <p:sp>
        <p:nvSpPr>
          <p:cNvPr id="2" name="文本框 1">
            <a:extLst>
              <a:ext uri="{FF2B5EF4-FFF2-40B4-BE49-F238E27FC236}">
                <a16:creationId xmlns:a16="http://schemas.microsoft.com/office/drawing/2014/main" id="{70C5E669-2D5D-0240-8DEA-E8654C9137C8}"/>
              </a:ext>
            </a:extLst>
          </p:cNvPr>
          <p:cNvSpPr txBox="1"/>
          <p:nvPr/>
        </p:nvSpPr>
        <p:spPr>
          <a:xfrm>
            <a:off x="812800" y="1847273"/>
            <a:ext cx="4224233" cy="2116028"/>
          </a:xfrm>
          <a:prstGeom prst="rect">
            <a:avLst/>
          </a:prstGeom>
          <a:noFill/>
        </p:spPr>
        <p:txBody>
          <a:bodyPr wrap="none" rtlCol="0">
            <a:spAutoFit/>
          </a:bodyPr>
          <a:lstStyle/>
          <a:p>
            <a:pPr>
              <a:lnSpc>
                <a:spcPct val="150000"/>
              </a:lnSpc>
            </a:pPr>
            <a:r>
              <a:rPr kumimoji="1" lang="zh-CN" altLang="en-US" dirty="0"/>
              <a:t>问题：</a:t>
            </a:r>
            <a:endParaRPr kumimoji="1" lang="en-US" altLang="zh-CN" dirty="0"/>
          </a:p>
          <a:p>
            <a:pPr marL="342900" indent="-342900">
              <a:lnSpc>
                <a:spcPct val="150000"/>
              </a:lnSpc>
              <a:buAutoNum type="arabicPeriod"/>
            </a:pPr>
            <a:r>
              <a:rPr kumimoji="1" lang="en-US" altLang="zh-CN" dirty="0"/>
              <a:t>DBMS</a:t>
            </a:r>
            <a:r>
              <a:rPr kumimoji="1" lang="zh-CN" altLang="en-US" dirty="0"/>
              <a:t>有数百个参数</a:t>
            </a:r>
            <a:endParaRPr kumimoji="1" lang="en-US" altLang="zh-CN" dirty="0"/>
          </a:p>
          <a:p>
            <a:pPr marL="342900" indent="-342900">
              <a:lnSpc>
                <a:spcPct val="150000"/>
              </a:lnSpc>
              <a:buAutoNum type="arabicPeriod"/>
            </a:pPr>
            <a:r>
              <a:rPr kumimoji="1" lang="zh-CN" altLang="en-US" dirty="0"/>
              <a:t>许多参数不是独立的</a:t>
            </a:r>
            <a:endParaRPr kumimoji="1" lang="en-US" altLang="zh-CN" dirty="0"/>
          </a:p>
          <a:p>
            <a:pPr marL="342900" indent="-342900">
              <a:lnSpc>
                <a:spcPct val="150000"/>
              </a:lnSpc>
              <a:buAutoNum type="arabicPeriod"/>
            </a:pPr>
            <a:r>
              <a:rPr kumimoji="1" lang="zh-CN" altLang="en-US" dirty="0"/>
              <a:t>因服务器环境等原因，配置不能重用</a:t>
            </a:r>
            <a:endParaRPr kumimoji="1" lang="en-US" altLang="zh-CN" dirty="0"/>
          </a:p>
          <a:p>
            <a:pPr marL="342900" indent="-342900">
              <a:lnSpc>
                <a:spcPct val="150000"/>
              </a:lnSpc>
              <a:buAutoNum type="arabicPeriod"/>
            </a:pPr>
            <a:r>
              <a:rPr kumimoji="1" lang="en-US" altLang="zh-CN" dirty="0"/>
              <a:t>DBMS</a:t>
            </a:r>
            <a:r>
              <a:rPr kumimoji="1" lang="zh-CN" altLang="en-US" dirty="0"/>
              <a:t>经常添加新的参数</a:t>
            </a:r>
          </a:p>
        </p:txBody>
      </p:sp>
      <p:sp>
        <p:nvSpPr>
          <p:cNvPr id="6" name="文本框 5">
            <a:extLst>
              <a:ext uri="{FF2B5EF4-FFF2-40B4-BE49-F238E27FC236}">
                <a16:creationId xmlns:a16="http://schemas.microsoft.com/office/drawing/2014/main" id="{06251108-8945-DF48-84EC-652982015BBA}"/>
              </a:ext>
            </a:extLst>
          </p:cNvPr>
          <p:cNvSpPr txBox="1"/>
          <p:nvPr/>
        </p:nvSpPr>
        <p:spPr>
          <a:xfrm>
            <a:off x="812800" y="4077072"/>
            <a:ext cx="6994222" cy="1700530"/>
          </a:xfrm>
          <a:prstGeom prst="rect">
            <a:avLst/>
          </a:prstGeom>
          <a:noFill/>
        </p:spPr>
        <p:txBody>
          <a:bodyPr wrap="none" rtlCol="0">
            <a:spAutoFit/>
          </a:bodyPr>
          <a:lstStyle/>
          <a:p>
            <a:pPr>
              <a:lnSpc>
                <a:spcPct val="150000"/>
              </a:lnSpc>
            </a:pPr>
            <a:r>
              <a:rPr kumimoji="1" lang="zh-CN" altLang="en-US" dirty="0"/>
              <a:t>主要工作</a:t>
            </a:r>
            <a:endParaRPr kumimoji="1" lang="en-US" altLang="zh-CN" dirty="0"/>
          </a:p>
          <a:p>
            <a:pPr marL="342900" indent="-342900">
              <a:lnSpc>
                <a:spcPct val="150000"/>
              </a:lnSpc>
              <a:buFont typeface="+mj-lt"/>
              <a:buAutoNum type="arabicPeriod"/>
            </a:pPr>
            <a:r>
              <a:rPr kumimoji="1" lang="zh-CN" altLang="en-US" dirty="0"/>
              <a:t>选择出最重要的参数</a:t>
            </a:r>
            <a:endParaRPr kumimoji="1" lang="en-US" altLang="zh-CN" dirty="0"/>
          </a:p>
          <a:p>
            <a:pPr marL="342900" indent="-342900">
              <a:lnSpc>
                <a:spcPct val="150000"/>
              </a:lnSpc>
              <a:buFont typeface="+mj-lt"/>
              <a:buAutoNum type="arabicPeriod"/>
            </a:pPr>
            <a:r>
              <a:rPr kumimoji="1" lang="zh-CN" altLang="en-US" dirty="0"/>
              <a:t>工作负载映射，将没有遇到过的工作负载映射至之前的工作负载</a:t>
            </a:r>
            <a:endParaRPr kumimoji="1" lang="en-US" altLang="zh-CN" dirty="0"/>
          </a:p>
          <a:p>
            <a:pPr marL="342900" indent="-342900">
              <a:lnSpc>
                <a:spcPct val="150000"/>
              </a:lnSpc>
              <a:buFont typeface="+mj-lt"/>
              <a:buAutoNum type="arabicPeriod"/>
            </a:pPr>
            <a:r>
              <a:rPr kumimoji="1" lang="zh-CN" altLang="en-US" dirty="0"/>
              <a:t>推荐参数配置</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836712"/>
            <a:ext cx="8389178" cy="454020"/>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Automatic Database Management System Tuning Through Large-scale Machine Learning</a:t>
            </a:r>
            <a:endParaRPr kumimoji="1" lang="en-US" altLang="zh-CN" sz="1600" kern="1200" dirty="0">
              <a:solidFill>
                <a:schemeClr val="tx1"/>
              </a:solidFill>
              <a:latin typeface="Arial" panose="020B0604020202020204" pitchFamily="34" charset="0"/>
              <a:ea typeface="宋体" panose="02010600030101010101" pitchFamily="2" charset="-122"/>
              <a:cs typeface="+mn-cs"/>
            </a:endParaRPr>
          </a:p>
        </p:txBody>
      </p:sp>
      <p:pic>
        <p:nvPicPr>
          <p:cNvPr id="3" name="图片 2">
            <a:extLst>
              <a:ext uri="{FF2B5EF4-FFF2-40B4-BE49-F238E27FC236}">
                <a16:creationId xmlns:a16="http://schemas.microsoft.com/office/drawing/2014/main" id="{4A20E487-D1B1-7D45-82B2-1B7A15DB0DDA}"/>
              </a:ext>
            </a:extLst>
          </p:cNvPr>
          <p:cNvPicPr>
            <a:picLocks noChangeAspect="1"/>
          </p:cNvPicPr>
          <p:nvPr/>
        </p:nvPicPr>
        <p:blipFill>
          <a:blip r:embed="rId3"/>
          <a:stretch>
            <a:fillRect/>
          </a:stretch>
        </p:blipFill>
        <p:spPr>
          <a:xfrm>
            <a:off x="1547664" y="1736278"/>
            <a:ext cx="5753100" cy="2463800"/>
          </a:xfrm>
          <a:prstGeom prst="rect">
            <a:avLst/>
          </a:prstGeom>
        </p:spPr>
      </p:pic>
      <p:sp>
        <p:nvSpPr>
          <p:cNvPr id="6" name="文本框 5">
            <a:extLst>
              <a:ext uri="{FF2B5EF4-FFF2-40B4-BE49-F238E27FC236}">
                <a16:creationId xmlns:a16="http://schemas.microsoft.com/office/drawing/2014/main" id="{40392843-03DF-C840-AB66-EA577FEA511D}"/>
              </a:ext>
            </a:extLst>
          </p:cNvPr>
          <p:cNvSpPr txBox="1"/>
          <p:nvPr/>
        </p:nvSpPr>
        <p:spPr>
          <a:xfrm>
            <a:off x="1259632" y="4645624"/>
            <a:ext cx="6552728" cy="1285032"/>
          </a:xfrm>
          <a:prstGeom prst="rect">
            <a:avLst/>
          </a:prstGeom>
          <a:noFill/>
        </p:spPr>
        <p:txBody>
          <a:bodyPr wrap="square" rtlCol="0">
            <a:spAutoFit/>
          </a:bodyPr>
          <a:lstStyle/>
          <a:p>
            <a:pPr>
              <a:lnSpc>
                <a:spcPct val="150000"/>
              </a:lnSpc>
            </a:pPr>
            <a:r>
              <a:rPr kumimoji="1" lang="en-US" altLang="zh-CN" dirty="0"/>
              <a:t>Controller:</a:t>
            </a:r>
            <a:r>
              <a:rPr kumimoji="1" lang="zh-CN" altLang="en-US" dirty="0"/>
              <a:t> 与目标</a:t>
            </a:r>
            <a:r>
              <a:rPr kumimoji="1" lang="en-US" altLang="zh-CN" dirty="0"/>
              <a:t>DBMS</a:t>
            </a:r>
            <a:r>
              <a:rPr kumimoji="1" lang="zh-CN" altLang="en-US" dirty="0"/>
              <a:t>进行交互，收集运行信息，安装新配置</a:t>
            </a:r>
            <a:endParaRPr kumimoji="1" lang="en-US" altLang="zh-CN" dirty="0"/>
          </a:p>
          <a:p>
            <a:pPr>
              <a:lnSpc>
                <a:spcPct val="150000"/>
              </a:lnSpc>
            </a:pPr>
            <a:r>
              <a:rPr kumimoji="1" lang="en-US" altLang="zh-CN" dirty="0"/>
              <a:t>Tuning</a:t>
            </a:r>
            <a:r>
              <a:rPr kumimoji="1" lang="zh-CN" altLang="en-US" dirty="0"/>
              <a:t> </a:t>
            </a:r>
            <a:r>
              <a:rPr kumimoji="1" lang="en-US" altLang="zh-CN" dirty="0"/>
              <a:t>Manager:</a:t>
            </a:r>
            <a:r>
              <a:rPr kumimoji="1" lang="zh-CN" altLang="en-US" dirty="0"/>
              <a:t> 接收从</a:t>
            </a:r>
            <a:r>
              <a:rPr kumimoji="1" lang="en-US" altLang="zh-CN" dirty="0"/>
              <a:t>Controller</a:t>
            </a:r>
            <a:r>
              <a:rPr kumimoji="1" lang="zh-CN" altLang="en-US" dirty="0"/>
              <a:t>收集的信息，并且存放在存储库中，根据这些信息建立模型</a:t>
            </a:r>
          </a:p>
        </p:txBody>
      </p:sp>
    </p:spTree>
    <p:extLst>
      <p:ext uri="{BB962C8B-B14F-4D97-AF65-F5344CB8AC3E}">
        <p14:creationId xmlns:p14="http://schemas.microsoft.com/office/powerpoint/2010/main" val="34738623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836712"/>
            <a:ext cx="8389178" cy="454020"/>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Automatic Database Management System Tuning Through Large-scale Machine Learning</a:t>
            </a:r>
            <a:endParaRPr kumimoji="1" lang="en-US" altLang="zh-CN" sz="1600" kern="1200" dirty="0">
              <a:solidFill>
                <a:schemeClr val="tx1"/>
              </a:solidFill>
              <a:latin typeface="Arial" panose="020B0604020202020204" pitchFamily="34" charset="0"/>
              <a:ea typeface="宋体" panose="02010600030101010101" pitchFamily="2" charset="-122"/>
              <a:cs typeface="+mn-cs"/>
            </a:endParaRPr>
          </a:p>
        </p:txBody>
      </p:sp>
      <p:pic>
        <p:nvPicPr>
          <p:cNvPr id="5" name="图片 4">
            <a:extLst>
              <a:ext uri="{FF2B5EF4-FFF2-40B4-BE49-F238E27FC236}">
                <a16:creationId xmlns:a16="http://schemas.microsoft.com/office/drawing/2014/main" id="{126E2BED-CEA2-7540-BC7A-AEE92685F384}"/>
              </a:ext>
            </a:extLst>
          </p:cNvPr>
          <p:cNvPicPr>
            <a:picLocks noChangeAspect="1"/>
          </p:cNvPicPr>
          <p:nvPr/>
        </p:nvPicPr>
        <p:blipFill>
          <a:blip r:embed="rId3"/>
          <a:stretch>
            <a:fillRect/>
          </a:stretch>
        </p:blipFill>
        <p:spPr>
          <a:xfrm>
            <a:off x="395536" y="1700808"/>
            <a:ext cx="8128000" cy="2400300"/>
          </a:xfrm>
          <a:prstGeom prst="rect">
            <a:avLst/>
          </a:prstGeom>
        </p:spPr>
      </p:pic>
      <p:sp>
        <p:nvSpPr>
          <p:cNvPr id="2" name="矩形 1">
            <a:extLst>
              <a:ext uri="{FF2B5EF4-FFF2-40B4-BE49-F238E27FC236}">
                <a16:creationId xmlns:a16="http://schemas.microsoft.com/office/drawing/2014/main" id="{10C45228-0D26-B243-BE7C-FA9610060092}"/>
              </a:ext>
            </a:extLst>
          </p:cNvPr>
          <p:cNvSpPr/>
          <p:nvPr/>
        </p:nvSpPr>
        <p:spPr>
          <a:xfrm>
            <a:off x="539552" y="4101108"/>
            <a:ext cx="8173154" cy="2531527"/>
          </a:xfrm>
          <a:prstGeom prst="rect">
            <a:avLst/>
          </a:prstGeom>
        </p:spPr>
        <p:txBody>
          <a:bodyPr wrap="square">
            <a:spAutoFit/>
          </a:bodyPr>
          <a:lstStyle/>
          <a:p>
            <a:pPr>
              <a:lnSpc>
                <a:spcPct val="150000"/>
              </a:lnSpc>
            </a:pPr>
            <a:r>
              <a:rPr kumimoji="1" lang="zh-CN" altLang="en-US" dirty="0"/>
              <a:t>工作负载表征</a:t>
            </a:r>
            <a:r>
              <a:rPr kumimoji="1" lang="en-US" altLang="zh-CN" dirty="0"/>
              <a:t>:</a:t>
            </a:r>
            <a:r>
              <a:rPr kumimoji="1" lang="zh-CN" altLang="en-US" dirty="0"/>
              <a:t>使用</a:t>
            </a:r>
            <a:r>
              <a:rPr kumimoji="1" lang="en" altLang="zh-CN" dirty="0"/>
              <a:t>DBMS</a:t>
            </a:r>
            <a:r>
              <a:rPr kumimoji="1" lang="zh-CN" altLang="en-US" dirty="0"/>
              <a:t>的内部运行时指标来表征工作负载，为了修剪冗余指标，使用</a:t>
            </a:r>
            <a:r>
              <a:rPr kumimoji="1" lang="en-US" altLang="zh-CN" dirty="0"/>
              <a:t>FA</a:t>
            </a:r>
            <a:r>
              <a:rPr kumimoji="1" lang="zh-CN" altLang="en-US" dirty="0"/>
              <a:t>降维与</a:t>
            </a:r>
            <a:r>
              <a:rPr kumimoji="1" lang="en-US" altLang="zh-CN" dirty="0" err="1"/>
              <a:t>kmeans</a:t>
            </a:r>
            <a:r>
              <a:rPr kumimoji="1" lang="zh-CN" altLang="en-US" dirty="0"/>
              <a:t>聚合方法。</a:t>
            </a:r>
            <a:endParaRPr kumimoji="1" lang="en-US" altLang="zh-CN" dirty="0"/>
          </a:p>
          <a:p>
            <a:pPr>
              <a:lnSpc>
                <a:spcPct val="150000"/>
              </a:lnSpc>
            </a:pPr>
            <a:r>
              <a:rPr kumimoji="1" lang="zh-CN" altLang="en-US" dirty="0"/>
              <a:t>参数识别：使用特征选择技术</a:t>
            </a:r>
            <a:r>
              <a:rPr kumimoji="1" lang="en" altLang="zh-CN" dirty="0"/>
              <a:t>Lasso</a:t>
            </a:r>
            <a:r>
              <a:rPr kumimoji="1" lang="zh-CN" altLang="en-US" dirty="0"/>
              <a:t>来进行选择，并且使用了增量方案，在运行中再逐渐增加参数</a:t>
            </a:r>
            <a:endParaRPr kumimoji="1" lang="en-US" altLang="zh-CN" dirty="0"/>
          </a:p>
          <a:p>
            <a:pPr>
              <a:lnSpc>
                <a:spcPct val="150000"/>
              </a:lnSpc>
            </a:pPr>
            <a:r>
              <a:rPr kumimoji="1" lang="zh-CN" altLang="en-US" dirty="0"/>
              <a:t>自动调优</a:t>
            </a:r>
            <a:r>
              <a:rPr kumimoji="1" lang="en-US" altLang="zh-CN" dirty="0"/>
              <a:t>:</a:t>
            </a:r>
            <a:r>
              <a:rPr kumimoji="1" lang="zh-CN" altLang="en-US" dirty="0"/>
              <a:t> 首先根据之前的工作负载数据进行映射，选择最相似的历史数据。然后进行新的参数推荐</a:t>
            </a:r>
          </a:p>
        </p:txBody>
      </p:sp>
    </p:spTree>
    <p:extLst>
      <p:ext uri="{BB962C8B-B14F-4D97-AF65-F5344CB8AC3E}">
        <p14:creationId xmlns:p14="http://schemas.microsoft.com/office/powerpoint/2010/main" val="32833255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836712"/>
            <a:ext cx="8389178" cy="454020"/>
          </a:xfrm>
        </p:spPr>
        <p:txBody>
          <a:bodyPr/>
          <a:lstStyle/>
          <a:p>
            <a:pPr algn="l"/>
            <a:r>
              <a:rPr kumimoji="1" lang="en" altLang="zh-CN" sz="1600" kern="1200" dirty="0">
                <a:solidFill>
                  <a:schemeClr val="tx1"/>
                </a:solidFill>
                <a:latin typeface="Arial" panose="020B0604020202020204" pitchFamily="34" charset="0"/>
                <a:ea typeface="宋体" panose="02010600030101010101" pitchFamily="2" charset="-122"/>
                <a:cs typeface="+mn-cs"/>
              </a:rPr>
              <a:t>Automatic Database Management System Tuning Through Large-scale Machine Learning</a:t>
            </a:r>
            <a:endParaRPr kumimoji="1" lang="en-US" altLang="zh-CN" sz="1600" kern="1200" dirty="0">
              <a:solidFill>
                <a:schemeClr val="tx1"/>
              </a:solidFill>
              <a:latin typeface="Arial" panose="020B0604020202020204" pitchFamily="34" charset="0"/>
              <a:ea typeface="宋体" panose="02010600030101010101" pitchFamily="2" charset="-122"/>
              <a:cs typeface="+mn-cs"/>
            </a:endParaRPr>
          </a:p>
        </p:txBody>
      </p:sp>
      <p:pic>
        <p:nvPicPr>
          <p:cNvPr id="3" name="图片 2">
            <a:extLst>
              <a:ext uri="{FF2B5EF4-FFF2-40B4-BE49-F238E27FC236}">
                <a16:creationId xmlns:a16="http://schemas.microsoft.com/office/drawing/2014/main" id="{900A4051-EE2F-7F48-A496-0E23060794D8}"/>
              </a:ext>
            </a:extLst>
          </p:cNvPr>
          <p:cNvPicPr>
            <a:picLocks noChangeAspect="1"/>
          </p:cNvPicPr>
          <p:nvPr/>
        </p:nvPicPr>
        <p:blipFill>
          <a:blip r:embed="rId3"/>
          <a:stretch>
            <a:fillRect/>
          </a:stretch>
        </p:blipFill>
        <p:spPr>
          <a:xfrm>
            <a:off x="323528" y="1700808"/>
            <a:ext cx="8554876" cy="2474672"/>
          </a:xfrm>
          <a:prstGeom prst="rect">
            <a:avLst/>
          </a:prstGeom>
        </p:spPr>
      </p:pic>
      <p:pic>
        <p:nvPicPr>
          <p:cNvPr id="6" name="图片 5">
            <a:extLst>
              <a:ext uri="{FF2B5EF4-FFF2-40B4-BE49-F238E27FC236}">
                <a16:creationId xmlns:a16="http://schemas.microsoft.com/office/drawing/2014/main" id="{1473BDBC-DC64-6746-87EE-23AFA8F71263}"/>
              </a:ext>
            </a:extLst>
          </p:cNvPr>
          <p:cNvPicPr>
            <a:picLocks noChangeAspect="1"/>
          </p:cNvPicPr>
          <p:nvPr/>
        </p:nvPicPr>
        <p:blipFill>
          <a:blip r:embed="rId4"/>
          <a:stretch>
            <a:fillRect/>
          </a:stretch>
        </p:blipFill>
        <p:spPr>
          <a:xfrm>
            <a:off x="323528" y="4293096"/>
            <a:ext cx="4608612" cy="2162065"/>
          </a:xfrm>
          <a:prstGeom prst="rect">
            <a:avLst/>
          </a:prstGeom>
        </p:spPr>
      </p:pic>
      <p:sp>
        <p:nvSpPr>
          <p:cNvPr id="8" name="矩形 7">
            <a:extLst>
              <a:ext uri="{FF2B5EF4-FFF2-40B4-BE49-F238E27FC236}">
                <a16:creationId xmlns:a16="http://schemas.microsoft.com/office/drawing/2014/main" id="{9334DCB1-63F6-6648-93C8-D127C5544B29}"/>
              </a:ext>
            </a:extLst>
          </p:cNvPr>
          <p:cNvSpPr/>
          <p:nvPr/>
        </p:nvSpPr>
        <p:spPr>
          <a:xfrm>
            <a:off x="4932140" y="4725144"/>
            <a:ext cx="3532236" cy="1615827"/>
          </a:xfrm>
          <a:prstGeom prst="rect">
            <a:avLst/>
          </a:prstGeom>
        </p:spPr>
        <p:txBody>
          <a:bodyPr wrap="square">
            <a:spAutoFit/>
          </a:bodyPr>
          <a:lstStyle/>
          <a:p>
            <a:pPr>
              <a:lnSpc>
                <a:spcPct val="150000"/>
              </a:lnSpc>
            </a:pPr>
            <a:r>
              <a:rPr kumimoji="1" lang="en" altLang="zh-CN" dirty="0" err="1"/>
              <a:t>OtterTune</a:t>
            </a:r>
            <a:r>
              <a:rPr kumimoji="1" lang="zh-CN" altLang="en-US" dirty="0"/>
              <a:t>和</a:t>
            </a:r>
            <a:r>
              <a:rPr kumimoji="1" lang="en" altLang="zh-CN" dirty="0" err="1"/>
              <a:t>iTuned</a:t>
            </a:r>
            <a:r>
              <a:rPr kumimoji="1" lang="zh-CN" altLang="en" dirty="0"/>
              <a:t>进行</a:t>
            </a:r>
            <a:r>
              <a:rPr kumimoji="1" lang="zh-CN" altLang="en-US" dirty="0"/>
              <a:t>比较</a:t>
            </a:r>
            <a:endParaRPr kumimoji="1" lang="en-US" altLang="zh-CN" dirty="0"/>
          </a:p>
          <a:p>
            <a:pPr>
              <a:lnSpc>
                <a:spcPct val="150000"/>
              </a:lnSpc>
            </a:pPr>
            <a:r>
              <a:rPr kumimoji="1" lang="en-US" altLang="zh-CN" dirty="0" err="1"/>
              <a:t>OtterTune</a:t>
            </a:r>
            <a:r>
              <a:rPr kumimoji="1" lang="zh-CN" altLang="en-US" dirty="0"/>
              <a:t>找到最优配置的时间更短并且配置更优</a:t>
            </a:r>
            <a:endParaRPr kumimoji="1" lang="en-US" altLang="zh-CN" dirty="0"/>
          </a:p>
          <a:p>
            <a:endParaRPr lang="zh-CN" altLang="en-US" dirty="0"/>
          </a:p>
        </p:txBody>
      </p:sp>
    </p:spTree>
    <p:extLst>
      <p:ext uri="{BB962C8B-B14F-4D97-AF65-F5344CB8AC3E}">
        <p14:creationId xmlns:p14="http://schemas.microsoft.com/office/powerpoint/2010/main" val="10761587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1" y="2125663"/>
            <a:ext cx="2568689" cy="3667025"/>
          </a:xfrm>
          <a:prstGeom prst="rect">
            <a:avLst/>
          </a:prstGeom>
        </p:spPr>
      </p:pic>
      <p:sp>
        <p:nvSpPr>
          <p:cNvPr id="5" name="标题 1"/>
          <p:cNvSpPr>
            <a:spLocks noGrp="1"/>
          </p:cNvSpPr>
          <p:nvPr>
            <p:ph type="title"/>
          </p:nvPr>
        </p:nvSpPr>
        <p:spPr>
          <a:xfrm>
            <a:off x="518160" y="666790"/>
            <a:ext cx="4025776" cy="648072"/>
          </a:xfrm>
        </p:spPr>
        <p:txBody>
          <a:bodyPr/>
          <a:lstStyle/>
          <a:p>
            <a:pPr algn="l"/>
            <a:r>
              <a:rPr lang="zh-CN" altLang="en-US" b="1" dirty="0">
                <a:latin typeface="黑体" panose="02010609060101010101" charset="-122"/>
                <a:ea typeface="黑体" panose="02010609060101010101" charset="-122"/>
              </a:rPr>
              <a:t>目录</a:t>
            </a:r>
          </a:p>
        </p:txBody>
      </p:sp>
      <p:sp>
        <p:nvSpPr>
          <p:cNvPr id="6" name="文本框 5">
            <a:extLst>
              <a:ext uri="{FF2B5EF4-FFF2-40B4-BE49-F238E27FC236}">
                <a16:creationId xmlns:a16="http://schemas.microsoft.com/office/drawing/2014/main" id="{B63C73E9-5160-1248-9780-DFD7B94A0B54}"/>
              </a:ext>
            </a:extLst>
          </p:cNvPr>
          <p:cNvSpPr txBox="1"/>
          <p:nvPr/>
        </p:nvSpPr>
        <p:spPr>
          <a:xfrm>
            <a:off x="2678430" y="2943512"/>
            <a:ext cx="2880320" cy="2031325"/>
          </a:xfrm>
          <a:prstGeom prst="rect">
            <a:avLst/>
          </a:prstGeom>
          <a:noFill/>
        </p:spPr>
        <p:txBody>
          <a:bodyPr wrap="square" rtlCol="0">
            <a:spAutoFit/>
          </a:bodyPr>
          <a:lstStyle/>
          <a:p>
            <a:pPr marL="285750" indent="-285750">
              <a:buFont typeface="Wingdings" pitchFamily="2" charset="2"/>
              <a:buChar char="Ø"/>
            </a:pPr>
            <a:r>
              <a:rPr kumimoji="1" lang="zh-CN" altLang="en-US" dirty="0"/>
              <a:t>黑盒优化问题简介</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zh-CN" altLang="en-US" dirty="0"/>
              <a:t>黑盒优化方法</a:t>
            </a:r>
            <a:endParaRPr kumimoji="1" lang="en-US" altLang="zh-CN" dirty="0"/>
          </a:p>
          <a:p>
            <a:pPr marL="285750" indent="-285750">
              <a:buFont typeface="Wingdings" pitchFamily="2" charset="2"/>
              <a:buChar char="Ø"/>
            </a:pPr>
            <a:endParaRPr kumimoji="1" lang="zh-CN" altLang="en-US" dirty="0"/>
          </a:p>
          <a:p>
            <a:pPr marL="285750" indent="-285750">
              <a:buFont typeface="Wingdings" pitchFamily="2" charset="2"/>
              <a:buChar char="Ø"/>
            </a:pPr>
            <a:r>
              <a:rPr kumimoji="1" lang="zh-CN" altLang="en-US" dirty="0"/>
              <a:t>论文</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solidFill>
                  <a:srgbClr val="FF0000"/>
                </a:solidFill>
              </a:rPr>
              <a:t>TODO</a:t>
            </a:r>
            <a:endParaRPr kumimoji="1" lang="zh-CN" altLang="en-US" dirty="0">
              <a:solidFill>
                <a:srgbClr val="FF0000"/>
              </a:solidFill>
            </a:endParaRPr>
          </a:p>
        </p:txBody>
      </p:sp>
    </p:spTree>
    <p:custDataLst>
      <p:tags r:id="rId1"/>
    </p:custDataLst>
    <p:extLst>
      <p:ext uri="{BB962C8B-B14F-4D97-AF65-F5344CB8AC3E}">
        <p14:creationId xmlns:p14="http://schemas.microsoft.com/office/powerpoint/2010/main" val="17528383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18160" y="666790"/>
            <a:ext cx="4025776" cy="648072"/>
          </a:xfrm>
        </p:spPr>
        <p:txBody>
          <a:bodyPr/>
          <a:lstStyle/>
          <a:p>
            <a:pPr algn="l"/>
            <a:r>
              <a:rPr lang="en-US" altLang="zh-CN" b="1" dirty="0">
                <a:latin typeface="黑体" panose="02010609060101010101" charset="-122"/>
                <a:ea typeface="黑体" panose="02010609060101010101" charset="-122"/>
              </a:rPr>
              <a:t>TODO</a:t>
            </a:r>
            <a:endParaRPr lang="zh-CN" altLang="en-US" b="1"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17571914-B9EB-C746-8CAB-7854929BE541}"/>
              </a:ext>
            </a:extLst>
          </p:cNvPr>
          <p:cNvSpPr txBox="1"/>
          <p:nvPr/>
        </p:nvSpPr>
        <p:spPr>
          <a:xfrm>
            <a:off x="518160" y="1844824"/>
            <a:ext cx="7128792" cy="2116028"/>
          </a:xfrm>
          <a:prstGeom prst="rect">
            <a:avLst/>
          </a:prstGeom>
          <a:noFill/>
        </p:spPr>
        <p:txBody>
          <a:bodyPr wrap="square" rtlCol="0">
            <a:spAutoFit/>
          </a:bodyPr>
          <a:lstStyle/>
          <a:p>
            <a:pPr marL="342900" indent="-342900">
              <a:lnSpc>
                <a:spcPct val="150000"/>
              </a:lnSpc>
              <a:buAutoNum type="arabicPeriod"/>
            </a:pPr>
            <a:r>
              <a:rPr kumimoji="1" lang="zh-CN" altLang="en-US" dirty="0"/>
              <a:t>贝叶斯优化与遗传算法结果相差不大，尝试在</a:t>
            </a:r>
            <a:r>
              <a:rPr kumimoji="1" lang="en-US" altLang="zh-CN" dirty="0" err="1"/>
              <a:t>horovod</a:t>
            </a:r>
            <a:r>
              <a:rPr kumimoji="1" lang="zh-CN" altLang="en-US" dirty="0"/>
              <a:t>中使用遗传算法来自动调节参数</a:t>
            </a:r>
            <a:endParaRPr kumimoji="1" lang="en-US" altLang="zh-CN" dirty="0"/>
          </a:p>
          <a:p>
            <a:pPr marL="342900" indent="-342900">
              <a:lnSpc>
                <a:spcPct val="150000"/>
              </a:lnSpc>
              <a:buAutoNum type="arabicPeriod"/>
            </a:pPr>
            <a:r>
              <a:rPr kumimoji="1" lang="zh-CN" altLang="en-US" dirty="0"/>
              <a:t>建立训练数据库来收集训练数据，进行工作负载映射。</a:t>
            </a:r>
            <a:endParaRPr kumimoji="1" lang="en-US" altLang="zh-CN" dirty="0"/>
          </a:p>
          <a:p>
            <a:pPr marL="800100" lvl="1" indent="-342900">
              <a:lnSpc>
                <a:spcPct val="150000"/>
              </a:lnSpc>
              <a:buAutoNum type="arabicPeriod"/>
            </a:pPr>
            <a:r>
              <a:rPr kumimoji="1" lang="zh-CN" altLang="en-US" dirty="0"/>
              <a:t>需要收集哪些数据</a:t>
            </a:r>
            <a:endParaRPr kumimoji="1" lang="en-US" altLang="zh-CN" dirty="0"/>
          </a:p>
          <a:p>
            <a:pPr marL="800100" lvl="1" indent="-342900">
              <a:lnSpc>
                <a:spcPct val="150000"/>
              </a:lnSpc>
              <a:buAutoNum type="arabicPeriod"/>
            </a:pPr>
            <a:r>
              <a:rPr kumimoji="1" lang="zh-CN" altLang="en-US" dirty="0"/>
              <a:t>如何进行映射 </a:t>
            </a:r>
            <a:r>
              <a:rPr kumimoji="1" lang="en-US" altLang="zh-CN" dirty="0"/>
              <a:t>(</a:t>
            </a:r>
            <a:r>
              <a:rPr kumimoji="1" lang="zh-CN" altLang="en-US" dirty="0"/>
              <a:t>距离函数</a:t>
            </a:r>
            <a:r>
              <a:rPr kumimoji="1" lang="en-US" altLang="zh-CN" dirty="0"/>
              <a:t>)</a:t>
            </a:r>
            <a:endParaRPr kumimoji="1" lang="zh-CN" altLang="en-US" dirty="0"/>
          </a:p>
        </p:txBody>
      </p:sp>
    </p:spTree>
    <p:custDataLst>
      <p:tags r:id="rId1"/>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4941888" y="3750310"/>
            <a:ext cx="3214687" cy="706755"/>
          </a:xfrm>
          <a:prstGeom prst="rect">
            <a:avLst/>
          </a:prstGeom>
          <a:noFill/>
          <a:ln w="9525">
            <a:noFill/>
            <a:miter lim="800000"/>
          </a:ln>
        </p:spPr>
        <p:txBody>
          <a:bodyPr wrap="square">
            <a:spAutoFit/>
          </a:bodyPr>
          <a:lstStyle/>
          <a:p>
            <a:pPr fontAlgn="base">
              <a:spcBef>
                <a:spcPct val="0"/>
              </a:spcBef>
              <a:spcAft>
                <a:spcPct val="0"/>
              </a:spcAft>
            </a:pPr>
            <a:r>
              <a:rPr lang="zh-CN" altLang="en-US" sz="4000" b="1" i="1" dirty="0">
                <a:solidFill>
                  <a:srgbClr val="FFFFFF"/>
                </a:solidFill>
                <a:latin typeface="黑体" panose="02010609060101010101" charset="-122"/>
                <a:ea typeface="黑体" panose="02010609060101010101" charset="-122"/>
              </a:rPr>
              <a:t>感谢聆听！</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95300" y="561380"/>
            <a:ext cx="4025776" cy="648072"/>
          </a:xfrm>
        </p:spPr>
        <p:txBody>
          <a:bodyPr/>
          <a:lstStyle/>
          <a:p>
            <a:pPr algn="l"/>
            <a:r>
              <a:rPr lang="zh-CN" altLang="en-US" sz="2800" b="1" dirty="0"/>
              <a:t>黑盒优化问题</a:t>
            </a:r>
            <a:endParaRPr lang="zh-CN" altLang="en-US" sz="2800" b="1" dirty="0">
              <a:latin typeface="黑体" panose="02010609060101010101" charset="-122"/>
              <a:ea typeface="黑体" panose="02010609060101010101" charset="-122"/>
              <a:cs typeface="Times New Roman" panose="02020603050405020304" pitchFamily="18" charset="0"/>
            </a:endParaRPr>
          </a:p>
        </p:txBody>
      </p:sp>
      <p:sp>
        <p:nvSpPr>
          <p:cNvPr id="2" name="文本框 1">
            <a:extLst>
              <a:ext uri="{FF2B5EF4-FFF2-40B4-BE49-F238E27FC236}">
                <a16:creationId xmlns:a16="http://schemas.microsoft.com/office/drawing/2014/main" id="{2F179ABE-E8CD-DC4D-8B54-1E607D66BDF9}"/>
              </a:ext>
            </a:extLst>
          </p:cNvPr>
          <p:cNvSpPr txBox="1"/>
          <p:nvPr/>
        </p:nvSpPr>
        <p:spPr>
          <a:xfrm>
            <a:off x="971600" y="1556792"/>
            <a:ext cx="6206457" cy="4562852"/>
          </a:xfrm>
          <a:prstGeom prst="rect">
            <a:avLst/>
          </a:prstGeom>
          <a:noFill/>
        </p:spPr>
        <p:txBody>
          <a:bodyPr wrap="square" rtlCol="0">
            <a:spAutoFit/>
          </a:bodyPr>
          <a:lstStyle/>
          <a:p>
            <a:pPr>
              <a:spcBef>
                <a:spcPts val="600"/>
              </a:spcBef>
              <a:spcAft>
                <a:spcPts val="600"/>
              </a:spcAft>
            </a:pPr>
            <a:r>
              <a:rPr lang="zh-CN" altLang="en-US" dirty="0"/>
              <a:t>绝大多数机器学习算法都有超参数</a:t>
            </a:r>
            <a:endParaRPr lang="en-US" altLang="zh-CN" dirty="0"/>
          </a:p>
          <a:p>
            <a:pPr marL="285750" indent="-285750">
              <a:spcBef>
                <a:spcPts val="600"/>
              </a:spcBef>
              <a:spcAft>
                <a:spcPts val="600"/>
              </a:spcAft>
              <a:buFont typeface="Arial" panose="020B0604020202020204" pitchFamily="34" charset="0"/>
              <a:buChar char="•"/>
            </a:pPr>
            <a:r>
              <a:rPr lang="zh-CN" altLang="en-US" dirty="0"/>
              <a:t>定义模型及结构本身</a:t>
            </a:r>
            <a:endParaRPr lang="en-US" altLang="zh-CN" dirty="0"/>
          </a:p>
          <a:p>
            <a:pPr marL="285750" indent="-285750">
              <a:spcBef>
                <a:spcPts val="600"/>
              </a:spcBef>
              <a:spcAft>
                <a:spcPts val="600"/>
              </a:spcAft>
              <a:buFont typeface="Arial" panose="020B0604020202020204" pitchFamily="34" charset="0"/>
              <a:buChar char="•"/>
            </a:pPr>
            <a:r>
              <a:rPr lang="zh-CN" altLang="en-US" dirty="0"/>
              <a:t>目标函数与优化算法（求解器）</a:t>
            </a:r>
            <a:endParaRPr lang="en-US" altLang="zh-CN" dirty="0"/>
          </a:p>
          <a:p>
            <a:pPr>
              <a:spcBef>
                <a:spcPts val="600"/>
              </a:spcBef>
              <a:spcAft>
                <a:spcPts val="600"/>
              </a:spcAft>
            </a:pPr>
            <a:r>
              <a:rPr lang="zh-CN" altLang="en-US" dirty="0"/>
              <a:t>如何自动确定超参数的值是</a:t>
            </a:r>
            <a:r>
              <a:rPr lang="en" altLang="zh-CN" dirty="0" err="1"/>
              <a:t>AutoML</a:t>
            </a:r>
            <a:r>
              <a:rPr lang="zh-CN" altLang="en-US" dirty="0"/>
              <a:t>中一个重要的问题</a:t>
            </a:r>
            <a:endParaRPr kumimoji="1" lang="en-US" altLang="zh-CN" dirty="0"/>
          </a:p>
          <a:p>
            <a:pPr>
              <a:lnSpc>
                <a:spcPct val="150000"/>
              </a:lnSpc>
              <a:spcBef>
                <a:spcPts val="600"/>
              </a:spcBef>
              <a:spcAft>
                <a:spcPts val="600"/>
              </a:spcAft>
            </a:pPr>
            <a:r>
              <a:rPr lang="zh-CN" altLang="en-US" dirty="0"/>
              <a:t>黑盒优化问题目标函数的表达式未知，只能根据离散的自变量取值得到对应的目标函数值。</a:t>
            </a:r>
            <a:endParaRPr lang="en-US" altLang="zh-CN" dirty="0"/>
          </a:p>
          <a:p>
            <a:pPr>
              <a:lnSpc>
                <a:spcPct val="150000"/>
              </a:lnSpc>
              <a:spcBef>
                <a:spcPts val="600"/>
              </a:spcBef>
              <a:spcAft>
                <a:spcPts val="600"/>
              </a:spcAft>
            </a:pPr>
            <a:r>
              <a:rPr lang="zh-CN" altLang="en-US" dirty="0"/>
              <a:t>超参数优化属于黑盒优化问题，在优化过程中只能得到函数的输入和输出，不能获取优化目标函数的表达式和梯度信息。</a:t>
            </a:r>
            <a:endParaRPr kumimoji="1" lang="en-US" altLang="zh-CN" dirty="0"/>
          </a:p>
          <a:p>
            <a:pPr>
              <a:lnSpc>
                <a:spcPct val="150000"/>
              </a:lnSpc>
              <a:spcBef>
                <a:spcPts val="600"/>
              </a:spcBef>
              <a:spcAft>
                <a:spcPts val="600"/>
              </a:spcAft>
            </a:pPr>
            <a:r>
              <a:rPr lang="zh-CN" altLang="en-US" dirty="0"/>
              <a:t>一些系统中需要调节参数，例如数据库系统，</a:t>
            </a:r>
            <a:r>
              <a:rPr lang="en-US" altLang="zh-CN" dirty="0" err="1"/>
              <a:t>hadoop</a:t>
            </a:r>
            <a:r>
              <a:rPr lang="zh-CN" altLang="en-US" dirty="0"/>
              <a:t>等，这些问题也属于黑盒优化问题。</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1" y="2125663"/>
            <a:ext cx="2568689" cy="3667025"/>
          </a:xfrm>
          <a:prstGeom prst="rect">
            <a:avLst/>
          </a:prstGeom>
        </p:spPr>
      </p:pic>
      <p:sp>
        <p:nvSpPr>
          <p:cNvPr id="5" name="标题 1"/>
          <p:cNvSpPr>
            <a:spLocks noGrp="1"/>
          </p:cNvSpPr>
          <p:nvPr>
            <p:ph type="title"/>
          </p:nvPr>
        </p:nvSpPr>
        <p:spPr>
          <a:xfrm>
            <a:off x="518160" y="666790"/>
            <a:ext cx="4025776" cy="648072"/>
          </a:xfrm>
        </p:spPr>
        <p:txBody>
          <a:bodyPr/>
          <a:lstStyle/>
          <a:p>
            <a:pPr algn="l"/>
            <a:r>
              <a:rPr lang="zh-CN" altLang="en-US" b="1" dirty="0">
                <a:latin typeface="黑体" panose="02010609060101010101" charset="-122"/>
                <a:ea typeface="黑体" panose="02010609060101010101" charset="-122"/>
              </a:rPr>
              <a:t>目录</a:t>
            </a:r>
          </a:p>
        </p:txBody>
      </p:sp>
      <p:sp>
        <p:nvSpPr>
          <p:cNvPr id="6" name="文本框 5">
            <a:extLst>
              <a:ext uri="{FF2B5EF4-FFF2-40B4-BE49-F238E27FC236}">
                <a16:creationId xmlns:a16="http://schemas.microsoft.com/office/drawing/2014/main" id="{B63C73E9-5160-1248-9780-DFD7B94A0B54}"/>
              </a:ext>
            </a:extLst>
          </p:cNvPr>
          <p:cNvSpPr txBox="1"/>
          <p:nvPr/>
        </p:nvSpPr>
        <p:spPr>
          <a:xfrm>
            <a:off x="2678430" y="2943512"/>
            <a:ext cx="2880320" cy="2031325"/>
          </a:xfrm>
          <a:prstGeom prst="rect">
            <a:avLst/>
          </a:prstGeom>
          <a:noFill/>
        </p:spPr>
        <p:txBody>
          <a:bodyPr wrap="square" rtlCol="0">
            <a:spAutoFit/>
          </a:bodyPr>
          <a:lstStyle/>
          <a:p>
            <a:pPr marL="285750" indent="-285750">
              <a:buFont typeface="Wingdings" pitchFamily="2" charset="2"/>
              <a:buChar char="Ø"/>
            </a:pPr>
            <a:r>
              <a:rPr kumimoji="1" lang="zh-CN" altLang="en-US" dirty="0"/>
              <a:t>黑盒优化问题简介</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zh-CN" altLang="en-US" dirty="0">
                <a:solidFill>
                  <a:srgbClr val="FF0000"/>
                </a:solidFill>
              </a:rPr>
              <a:t>黑盒优化方法</a:t>
            </a:r>
            <a:endParaRPr kumimoji="1" lang="en-US" altLang="zh-CN" dirty="0">
              <a:solidFill>
                <a:srgbClr val="FF0000"/>
              </a:solidFill>
            </a:endParaRPr>
          </a:p>
          <a:p>
            <a:pPr marL="285750" indent="-285750">
              <a:buFont typeface="Wingdings" pitchFamily="2" charset="2"/>
              <a:buChar char="Ø"/>
            </a:pPr>
            <a:endParaRPr kumimoji="1" lang="zh-CN" altLang="en-US" dirty="0"/>
          </a:p>
          <a:p>
            <a:pPr marL="285750" indent="-285750">
              <a:buFont typeface="Wingdings" pitchFamily="2" charset="2"/>
              <a:buChar char="Ø"/>
            </a:pPr>
            <a:r>
              <a:rPr kumimoji="1" lang="zh-CN" altLang="en-US" dirty="0"/>
              <a:t>论文</a:t>
            </a:r>
            <a:endParaRPr kumimoji="1" lang="en-US" altLang="zh-CN" dirty="0"/>
          </a:p>
          <a:p>
            <a:pPr marL="285750" indent="-285750">
              <a:buFont typeface="Wingdings" pitchFamily="2" charset="2"/>
              <a:buChar char="Ø"/>
            </a:pPr>
            <a:endParaRPr kumimoji="1" lang="en-US" altLang="zh-CN" dirty="0"/>
          </a:p>
          <a:p>
            <a:pPr marL="285750" indent="-285750">
              <a:buFont typeface="Wingdings" pitchFamily="2" charset="2"/>
              <a:buChar char="Ø"/>
            </a:pPr>
            <a:r>
              <a:rPr kumimoji="1" lang="en-US" altLang="zh-CN" dirty="0"/>
              <a:t>TODO</a:t>
            </a:r>
            <a:endParaRPr kumimoji="1" lang="zh-CN" altLang="en-US" dirty="0"/>
          </a:p>
        </p:txBody>
      </p:sp>
    </p:spTree>
    <p:custDataLst>
      <p:tags r:id="rId1"/>
    </p:custDataLst>
    <p:extLst>
      <p:ext uri="{BB962C8B-B14F-4D97-AF65-F5344CB8AC3E}">
        <p14:creationId xmlns:p14="http://schemas.microsoft.com/office/powerpoint/2010/main" val="15127942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642660"/>
            <a:ext cx="4025776" cy="648072"/>
          </a:xfrm>
        </p:spPr>
        <p:txBody>
          <a:bodyPr/>
          <a:lstStyle/>
          <a:p>
            <a:pPr algn="l"/>
            <a:r>
              <a:rPr lang="zh-CN" altLang="en-US" sz="2800" b="1" dirty="0"/>
              <a:t>网格搜索、随机搜索</a:t>
            </a:r>
            <a:endParaRPr lang="en-US" altLang="zh-CN" sz="2800" b="1" dirty="0"/>
          </a:p>
        </p:txBody>
      </p:sp>
      <p:pic>
        <p:nvPicPr>
          <p:cNvPr id="3" name="图片 2">
            <a:extLst>
              <a:ext uri="{FF2B5EF4-FFF2-40B4-BE49-F238E27FC236}">
                <a16:creationId xmlns:a16="http://schemas.microsoft.com/office/drawing/2014/main" id="{0A10C363-ADF1-F04E-99E8-7D4390CE5F89}"/>
              </a:ext>
            </a:extLst>
          </p:cNvPr>
          <p:cNvPicPr>
            <a:picLocks noChangeAspect="1"/>
          </p:cNvPicPr>
          <p:nvPr/>
        </p:nvPicPr>
        <p:blipFill>
          <a:blip r:embed="rId3"/>
          <a:stretch>
            <a:fillRect/>
          </a:stretch>
        </p:blipFill>
        <p:spPr>
          <a:xfrm>
            <a:off x="555311" y="1700808"/>
            <a:ext cx="2908300" cy="2349500"/>
          </a:xfrm>
          <a:prstGeom prst="rect">
            <a:avLst/>
          </a:prstGeom>
        </p:spPr>
      </p:pic>
      <p:sp>
        <p:nvSpPr>
          <p:cNvPr id="7" name="文本框 6">
            <a:extLst>
              <a:ext uri="{FF2B5EF4-FFF2-40B4-BE49-F238E27FC236}">
                <a16:creationId xmlns:a16="http://schemas.microsoft.com/office/drawing/2014/main" id="{D8417414-A44E-FE41-A42E-6EF500701928}"/>
              </a:ext>
            </a:extLst>
          </p:cNvPr>
          <p:cNvSpPr txBox="1"/>
          <p:nvPr/>
        </p:nvSpPr>
        <p:spPr>
          <a:xfrm>
            <a:off x="467544" y="4365104"/>
            <a:ext cx="2996067" cy="1200329"/>
          </a:xfrm>
          <a:prstGeom prst="rect">
            <a:avLst/>
          </a:prstGeom>
          <a:noFill/>
        </p:spPr>
        <p:txBody>
          <a:bodyPr wrap="square" rtlCol="0">
            <a:spAutoFit/>
          </a:bodyPr>
          <a:lstStyle/>
          <a:p>
            <a:r>
              <a:rPr lang="zh-CN" altLang="en-US" dirty="0"/>
              <a:t>网格搜索是最简单的做法，它搜索一组离散的取值情况，得到最优参数值。</a:t>
            </a:r>
          </a:p>
          <a:p>
            <a:endParaRPr kumimoji="1" lang="zh-CN" altLang="en-US" dirty="0"/>
          </a:p>
        </p:txBody>
      </p:sp>
      <p:pic>
        <p:nvPicPr>
          <p:cNvPr id="5" name="图片 4">
            <a:extLst>
              <a:ext uri="{FF2B5EF4-FFF2-40B4-BE49-F238E27FC236}">
                <a16:creationId xmlns:a16="http://schemas.microsoft.com/office/drawing/2014/main" id="{309347D1-7C5D-B247-AB22-2D8C9F6E0668}"/>
              </a:ext>
            </a:extLst>
          </p:cNvPr>
          <p:cNvPicPr>
            <a:picLocks noChangeAspect="1"/>
          </p:cNvPicPr>
          <p:nvPr/>
        </p:nvPicPr>
        <p:blipFill>
          <a:blip r:embed="rId4"/>
          <a:stretch>
            <a:fillRect/>
          </a:stretch>
        </p:blipFill>
        <p:spPr>
          <a:xfrm>
            <a:off x="4932040" y="1725897"/>
            <a:ext cx="3240360" cy="2324411"/>
          </a:xfrm>
          <a:prstGeom prst="rect">
            <a:avLst/>
          </a:prstGeom>
        </p:spPr>
      </p:pic>
      <p:sp>
        <p:nvSpPr>
          <p:cNvPr id="6" name="矩形 5">
            <a:extLst>
              <a:ext uri="{FF2B5EF4-FFF2-40B4-BE49-F238E27FC236}">
                <a16:creationId xmlns:a16="http://schemas.microsoft.com/office/drawing/2014/main" id="{D605321B-79D3-524C-9E04-F422A2197AD7}"/>
              </a:ext>
            </a:extLst>
          </p:cNvPr>
          <p:cNvSpPr/>
          <p:nvPr/>
        </p:nvSpPr>
        <p:spPr>
          <a:xfrm>
            <a:off x="4932040" y="4365104"/>
            <a:ext cx="3917518" cy="923330"/>
          </a:xfrm>
          <a:prstGeom prst="rect">
            <a:avLst/>
          </a:prstGeom>
        </p:spPr>
        <p:txBody>
          <a:bodyPr wrap="square">
            <a:spAutoFit/>
          </a:bodyPr>
          <a:lstStyle/>
          <a:p>
            <a:r>
              <a:rPr lang="zh-CN" altLang="en-US" dirty="0"/>
              <a:t>随机搜索做法是将超参数随机地取某些值，比较各种取值时算法的性能，得到最优超参数值，</a:t>
            </a:r>
            <a:endParaRPr lang="zh-CN" altLang="en-US" dirty="0">
              <a:effectLs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642660"/>
            <a:ext cx="1980466" cy="648072"/>
          </a:xfrm>
        </p:spPr>
        <p:txBody>
          <a:bodyPr/>
          <a:lstStyle/>
          <a:p>
            <a:pPr algn="l"/>
            <a:r>
              <a:rPr lang="zh-CN" altLang="en-US" sz="2800" b="1" dirty="0"/>
              <a:t>贝叶斯优化</a:t>
            </a:r>
            <a:endParaRPr lang="zh-CN" altLang="en-US" sz="2800" b="1" dirty="0">
              <a:effectLst/>
            </a:endParaRPr>
          </a:p>
        </p:txBody>
      </p:sp>
      <p:sp>
        <p:nvSpPr>
          <p:cNvPr id="3" name="文本框 2">
            <a:extLst>
              <a:ext uri="{FF2B5EF4-FFF2-40B4-BE49-F238E27FC236}">
                <a16:creationId xmlns:a16="http://schemas.microsoft.com/office/drawing/2014/main" id="{4B0A5190-EEB1-CF41-A567-192E1D7E25BC}"/>
              </a:ext>
            </a:extLst>
          </p:cNvPr>
          <p:cNvSpPr txBox="1"/>
          <p:nvPr/>
        </p:nvSpPr>
        <p:spPr>
          <a:xfrm>
            <a:off x="640677" y="1757385"/>
            <a:ext cx="7488832" cy="1285032"/>
          </a:xfrm>
          <a:prstGeom prst="rect">
            <a:avLst/>
          </a:prstGeom>
          <a:noFill/>
        </p:spPr>
        <p:txBody>
          <a:bodyPr wrap="square" rtlCol="0">
            <a:spAutoFit/>
          </a:bodyPr>
          <a:lstStyle/>
          <a:p>
            <a:pPr>
              <a:lnSpc>
                <a:spcPct val="150000"/>
              </a:lnSpc>
            </a:pPr>
            <a:r>
              <a:rPr lang="zh-CN" altLang="en-US" dirty="0"/>
              <a:t>算法的思路是首先生成一个初始候选解集合，然后根据这些点寻找下一个有可能是极值的点，将该点加入集合中，重复这一步骤，直至迭代终止。最后从这些点中找出极值点作为问题的解。</a:t>
            </a:r>
          </a:p>
        </p:txBody>
      </p:sp>
      <p:sp>
        <p:nvSpPr>
          <p:cNvPr id="5" name="矩形 4">
            <a:extLst>
              <a:ext uri="{FF2B5EF4-FFF2-40B4-BE49-F238E27FC236}">
                <a16:creationId xmlns:a16="http://schemas.microsoft.com/office/drawing/2014/main" id="{BD1B3171-56A5-184D-9C0F-7407CFDC8199}"/>
              </a:ext>
            </a:extLst>
          </p:cNvPr>
          <p:cNvSpPr/>
          <p:nvPr/>
        </p:nvSpPr>
        <p:spPr>
          <a:xfrm>
            <a:off x="610729" y="3140968"/>
            <a:ext cx="7089607" cy="2947025"/>
          </a:xfrm>
          <a:prstGeom prst="rect">
            <a:avLst/>
          </a:prstGeom>
        </p:spPr>
        <p:txBody>
          <a:bodyPr wrap="square">
            <a:spAutoFit/>
          </a:bodyPr>
          <a:lstStyle/>
          <a:p>
            <a:pPr>
              <a:lnSpc>
                <a:spcPct val="150000"/>
              </a:lnSpc>
              <a:spcBef>
                <a:spcPts val="0"/>
              </a:spcBef>
            </a:pPr>
            <a:r>
              <a:rPr lang="zh-CN" altLang="en-US" b="1" dirty="0"/>
              <a:t>步骤</a:t>
            </a:r>
            <a:r>
              <a:rPr lang="zh-CN" altLang="en-US" dirty="0"/>
              <a:t> </a:t>
            </a:r>
          </a:p>
          <a:p>
            <a:pPr>
              <a:lnSpc>
                <a:spcPct val="150000"/>
              </a:lnSpc>
              <a:spcBef>
                <a:spcPts val="0"/>
              </a:spcBef>
              <a:buFont typeface="+mj-lt"/>
              <a:buAutoNum type="arabicPeriod"/>
            </a:pPr>
            <a:r>
              <a:rPr lang="zh-CN" altLang="en-US" dirty="0"/>
              <a:t> 对目标函数进行建模（通常使用高斯回归模型） </a:t>
            </a:r>
            <a:endParaRPr lang="en-US" altLang="zh-CN" dirty="0"/>
          </a:p>
          <a:p>
            <a:pPr>
              <a:lnSpc>
                <a:spcPct val="150000"/>
              </a:lnSpc>
              <a:spcBef>
                <a:spcPts val="0"/>
              </a:spcBef>
              <a:buFont typeface="+mj-lt"/>
              <a:buAutoNum type="arabicPeriod"/>
            </a:pPr>
            <a:r>
              <a:rPr lang="zh-CN" altLang="en-US" dirty="0"/>
              <a:t> 根据建立的</a:t>
            </a:r>
            <a:r>
              <a:rPr lang="zh-CN" altLang="en-US" dirty="0">
                <a:solidFill>
                  <a:srgbClr val="FF0000"/>
                </a:solidFill>
              </a:rPr>
              <a:t>高斯模型</a:t>
            </a:r>
            <a:r>
              <a:rPr lang="zh-CN" altLang="en-US" dirty="0"/>
              <a:t>，得到任意点出的函数值的后验概率，然后根据后验概率构造</a:t>
            </a:r>
            <a:r>
              <a:rPr lang="zh-CN" altLang="en-US" dirty="0">
                <a:solidFill>
                  <a:srgbClr val="FF0000"/>
                </a:solidFill>
              </a:rPr>
              <a:t>采集函数</a:t>
            </a:r>
            <a:r>
              <a:rPr lang="zh-CN" altLang="en-US" dirty="0"/>
              <a:t>，寻找函数的极大值点作为下一个搜索点</a:t>
            </a:r>
            <a:endParaRPr lang="zh-CN" altLang="en" dirty="0"/>
          </a:p>
          <a:p>
            <a:pPr>
              <a:lnSpc>
                <a:spcPct val="150000"/>
              </a:lnSpc>
              <a:spcBef>
                <a:spcPts val="0"/>
              </a:spcBef>
              <a:buFont typeface="+mj-lt"/>
              <a:buAutoNum type="arabicPeriod"/>
            </a:pPr>
            <a:r>
              <a:rPr lang="zh-CN" altLang="en-US" dirty="0"/>
              <a:t>将这些超参数应用于真正的目标函数 </a:t>
            </a:r>
          </a:p>
          <a:p>
            <a:pPr>
              <a:lnSpc>
                <a:spcPct val="150000"/>
              </a:lnSpc>
              <a:spcBef>
                <a:spcPts val="0"/>
              </a:spcBef>
              <a:buFont typeface="+mj-lt"/>
              <a:buAutoNum type="arabicPeriod"/>
            </a:pPr>
            <a:r>
              <a:rPr lang="zh-CN" altLang="en-US" dirty="0"/>
              <a:t>更新包含新结果的代理模型 </a:t>
            </a:r>
          </a:p>
          <a:p>
            <a:pPr>
              <a:lnSpc>
                <a:spcPct val="150000"/>
              </a:lnSpc>
              <a:spcBef>
                <a:spcPts val="0"/>
              </a:spcBef>
              <a:buFont typeface="+mj-lt"/>
              <a:buAutoNum type="arabicPeriod"/>
            </a:pPr>
            <a:r>
              <a:rPr lang="zh-CN" altLang="en-US" dirty="0"/>
              <a:t>重复步骤 </a:t>
            </a:r>
            <a:r>
              <a:rPr lang="en-US" altLang="zh-CN" dirty="0"/>
              <a:t>2-4</a:t>
            </a:r>
            <a:r>
              <a:rPr lang="zh-CN" altLang="en-US" dirty="0"/>
              <a:t>，直到达到最大迭代次数或时间</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642660"/>
            <a:ext cx="1980466" cy="648072"/>
          </a:xfrm>
        </p:spPr>
        <p:txBody>
          <a:bodyPr/>
          <a:lstStyle/>
          <a:p>
            <a:pPr algn="l"/>
            <a:r>
              <a:rPr lang="zh-CN" altLang="en-US" sz="2800" b="1" dirty="0"/>
              <a:t>贝叶斯优化</a:t>
            </a:r>
            <a:endParaRPr lang="zh-CN" altLang="en-US" sz="2800" b="1" dirty="0">
              <a:effectLst/>
            </a:endParaRPr>
          </a:p>
        </p:txBody>
      </p:sp>
      <p:pic>
        <p:nvPicPr>
          <p:cNvPr id="2" name="图片 1">
            <a:extLst>
              <a:ext uri="{FF2B5EF4-FFF2-40B4-BE49-F238E27FC236}">
                <a16:creationId xmlns:a16="http://schemas.microsoft.com/office/drawing/2014/main" id="{891F5807-E357-2041-961C-D7DE8E26BD86}"/>
              </a:ext>
            </a:extLst>
          </p:cNvPr>
          <p:cNvPicPr>
            <a:picLocks noChangeAspect="1"/>
          </p:cNvPicPr>
          <p:nvPr/>
        </p:nvPicPr>
        <p:blipFill>
          <a:blip r:embed="rId3"/>
          <a:stretch>
            <a:fillRect/>
          </a:stretch>
        </p:blipFill>
        <p:spPr>
          <a:xfrm>
            <a:off x="276532" y="1531774"/>
            <a:ext cx="4419600" cy="2971800"/>
          </a:xfrm>
          <a:prstGeom prst="rect">
            <a:avLst/>
          </a:prstGeom>
        </p:spPr>
      </p:pic>
      <p:sp>
        <p:nvSpPr>
          <p:cNvPr id="6" name="矩形 5">
            <a:extLst>
              <a:ext uri="{FF2B5EF4-FFF2-40B4-BE49-F238E27FC236}">
                <a16:creationId xmlns:a16="http://schemas.microsoft.com/office/drawing/2014/main" id="{2EE66543-FEBC-C949-95D8-5AF36000F612}"/>
              </a:ext>
            </a:extLst>
          </p:cNvPr>
          <p:cNvSpPr/>
          <p:nvPr/>
        </p:nvSpPr>
        <p:spPr>
          <a:xfrm>
            <a:off x="4970084" y="1628800"/>
            <a:ext cx="3313728" cy="369332"/>
          </a:xfrm>
          <a:prstGeom prst="rect">
            <a:avLst/>
          </a:prstGeom>
        </p:spPr>
        <p:txBody>
          <a:bodyPr wrap="none">
            <a:spAutoFit/>
          </a:bodyPr>
          <a:lstStyle/>
          <a:p>
            <a:r>
              <a:rPr lang="zh-CN" altLang="en-US" dirty="0"/>
              <a:t>目标</a:t>
            </a:r>
            <a:r>
              <a:rPr lang="en-US" altLang="zh-CN" dirty="0"/>
              <a:t>: </a:t>
            </a:r>
            <a:r>
              <a:rPr lang="zh-CN" altLang="en-US" dirty="0"/>
              <a:t>找到一段曲线上的最大值</a:t>
            </a:r>
            <a:endParaRPr lang="zh-CN" altLang="en-US" dirty="0">
              <a:effectLst/>
            </a:endParaRPr>
          </a:p>
        </p:txBody>
      </p:sp>
      <p:sp>
        <p:nvSpPr>
          <p:cNvPr id="7" name="文本框 6">
            <a:extLst>
              <a:ext uri="{FF2B5EF4-FFF2-40B4-BE49-F238E27FC236}">
                <a16:creationId xmlns:a16="http://schemas.microsoft.com/office/drawing/2014/main" id="{585837C4-C502-FE48-9AC9-78F8E238BBF0}"/>
              </a:ext>
            </a:extLst>
          </p:cNvPr>
          <p:cNvSpPr txBox="1"/>
          <p:nvPr/>
        </p:nvSpPr>
        <p:spPr>
          <a:xfrm>
            <a:off x="4860032" y="2132856"/>
            <a:ext cx="4032448" cy="3277820"/>
          </a:xfrm>
          <a:prstGeom prst="rect">
            <a:avLst/>
          </a:prstGeom>
          <a:noFill/>
        </p:spPr>
        <p:txBody>
          <a:bodyPr wrap="square" rtlCol="0">
            <a:spAutoFit/>
          </a:bodyPr>
          <a:lstStyle/>
          <a:p>
            <a:pPr marL="342900" indent="-342900">
              <a:lnSpc>
                <a:spcPct val="150000"/>
              </a:lnSpc>
              <a:buAutoNum type="arabicPeriod"/>
            </a:pPr>
            <a:r>
              <a:rPr kumimoji="1" lang="zh-CN" altLang="en-US" dirty="0"/>
              <a:t>随机选出几个点，</a:t>
            </a:r>
            <a:r>
              <a:rPr lang="zh-CN" altLang="en-US" dirty="0"/>
              <a:t>使用高斯回归模型拟合出目标函数</a:t>
            </a:r>
            <a:endParaRPr lang="en-US" altLang="zh-CN" dirty="0"/>
          </a:p>
          <a:p>
            <a:pPr marL="342900" indent="-342900">
              <a:lnSpc>
                <a:spcPct val="150000"/>
              </a:lnSpc>
              <a:buFontTx/>
              <a:buAutoNum type="arabicPeriod"/>
            </a:pPr>
            <a:r>
              <a:rPr lang="zh-CN" altLang="en-US" dirty="0"/>
              <a:t>根据每个点处的均值与方差可以构建出来采集函数</a:t>
            </a:r>
            <a:endParaRPr kumimoji="1" lang="en-US" altLang="zh-CN" dirty="0"/>
          </a:p>
          <a:p>
            <a:pPr marL="342900" indent="-342900">
              <a:lnSpc>
                <a:spcPct val="150000"/>
              </a:lnSpc>
              <a:buFontTx/>
              <a:buAutoNum type="arabicPeriod"/>
            </a:pPr>
            <a:r>
              <a:rPr kumimoji="1" lang="zh-CN" altLang="en-US" dirty="0"/>
              <a:t>根据采集函数决定出本次迭代需要采样的点，得到目标函数值后更新高斯回归模型。</a:t>
            </a:r>
            <a:endParaRPr kumimoji="1" lang="en-US" altLang="zh-CN" dirty="0"/>
          </a:p>
          <a:p>
            <a:pPr marL="342900" indent="-342900">
              <a:buFontTx/>
              <a:buAutoNum type="arabicPeriod"/>
            </a:pPr>
            <a:endParaRPr lang="zh-CN" altLang="en-US" dirty="0"/>
          </a:p>
        </p:txBody>
      </p:sp>
      <p:sp>
        <p:nvSpPr>
          <p:cNvPr id="8" name="矩形 7">
            <a:extLst>
              <a:ext uri="{FF2B5EF4-FFF2-40B4-BE49-F238E27FC236}">
                <a16:creationId xmlns:a16="http://schemas.microsoft.com/office/drawing/2014/main" id="{DD16784E-FE65-7B44-BFEB-F02DC82FCEC2}"/>
              </a:ext>
            </a:extLst>
          </p:cNvPr>
          <p:cNvSpPr/>
          <p:nvPr/>
        </p:nvSpPr>
        <p:spPr>
          <a:xfrm>
            <a:off x="276532" y="4638298"/>
            <a:ext cx="4859497" cy="21160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t>黑色的点为已经搜索过的点</a:t>
            </a:r>
            <a:endParaRPr lang="en-US" altLang="zh-CN" dirty="0"/>
          </a:p>
          <a:p>
            <a:pPr marL="285750" indent="-285750">
              <a:lnSpc>
                <a:spcPct val="150000"/>
              </a:lnSpc>
              <a:buFont typeface="Arial" panose="020B0604020202020204" pitchFamily="34" charset="0"/>
              <a:buChar char="•"/>
            </a:pPr>
            <a:r>
              <a:rPr lang="zh-CN" altLang="en-US" dirty="0"/>
              <a:t>红色的曲线为后验概率中的均值</a:t>
            </a:r>
            <a:endParaRPr lang="en-US" altLang="zh-CN" dirty="0"/>
          </a:p>
          <a:p>
            <a:pPr marL="285750" indent="-285750">
              <a:lnSpc>
                <a:spcPct val="150000"/>
              </a:lnSpc>
              <a:buFont typeface="Arial" panose="020B0604020202020204" pitchFamily="34" charset="0"/>
              <a:buChar char="•"/>
            </a:pPr>
            <a:r>
              <a:rPr lang="zh-CN" altLang="en-US" dirty="0"/>
              <a:t>两条虚线为在每一点处的波动范围</a:t>
            </a:r>
            <a:endParaRPr lang="en-US" altLang="zh-CN" dirty="0"/>
          </a:p>
          <a:p>
            <a:pPr>
              <a:lnSpc>
                <a:spcPct val="150000"/>
              </a:lnSpc>
            </a:pPr>
            <a:r>
              <a:rPr lang="en-US" altLang="zh-CN" dirty="0"/>
              <a:t>(</a:t>
            </a:r>
            <a:r>
              <a:rPr lang="zh-CN" altLang="en-US" dirty="0"/>
              <a:t>以均值为中心，与标准差成正比的区间内波动）</a:t>
            </a:r>
            <a:endParaRPr lang="en-US" altLang="zh-CN" dirty="0"/>
          </a:p>
          <a:p>
            <a:pPr marL="285750" indent="-285750">
              <a:lnSpc>
                <a:spcPct val="150000"/>
              </a:lnSpc>
              <a:buFont typeface="Arial" panose="020B0604020202020204" pitchFamily="34" charset="0"/>
              <a:buChar char="•"/>
            </a:pPr>
            <a:r>
              <a:rPr lang="zh-CN" altLang="en-US" dirty="0">
                <a:effectLst/>
              </a:rPr>
              <a:t>黄色的曲线为采集函数的值</a:t>
            </a:r>
          </a:p>
        </p:txBody>
      </p:sp>
    </p:spTree>
    <p:extLst>
      <p:ext uri="{BB962C8B-B14F-4D97-AF65-F5344CB8AC3E}">
        <p14:creationId xmlns:p14="http://schemas.microsoft.com/office/powerpoint/2010/main" val="13213697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5310" y="642660"/>
            <a:ext cx="4025776" cy="648072"/>
          </a:xfrm>
        </p:spPr>
        <p:txBody>
          <a:bodyPr/>
          <a:lstStyle/>
          <a:p>
            <a:pPr algn="l"/>
            <a:r>
              <a:rPr lang="zh-CN" altLang="en-US" sz="2800" b="1" dirty="0"/>
              <a:t>遗传算法</a:t>
            </a:r>
            <a:r>
              <a:rPr lang="en-US" altLang="zh-CN" sz="2800" b="1" dirty="0"/>
              <a:t> </a:t>
            </a:r>
          </a:p>
        </p:txBody>
      </p:sp>
      <p:sp>
        <p:nvSpPr>
          <p:cNvPr id="3" name="标题 1"/>
          <p:cNvSpPr>
            <a:spLocks noGrp="1"/>
          </p:cNvSpPr>
          <p:nvPr/>
        </p:nvSpPr>
        <p:spPr>
          <a:xfrm>
            <a:off x="575310" y="1087755"/>
            <a:ext cx="8013065" cy="3531235"/>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400">
                <a:solidFill>
                  <a:schemeClr val="tx2"/>
                </a:solidFill>
                <a:latin typeface="微软雅黑" panose="020B0503020204020204" pitchFamily="34" charset="-122"/>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indent="0" algn="l">
              <a:buFont typeface="Wingdings" panose="05000000000000000000" charset="0"/>
              <a:buNone/>
            </a:pPr>
            <a:endParaRPr sz="2000" dirty="0">
              <a:latin typeface="黑体" panose="02010609060101010101" charset="-122"/>
              <a:ea typeface="黑体" panose="02010609060101010101" charset="-122"/>
            </a:endParaRPr>
          </a:p>
          <a:p>
            <a:pPr marL="457200" indent="-457200" algn="l">
              <a:buFont typeface="Wingdings" panose="05000000000000000000" charset="0"/>
              <a:buChar char="Ø"/>
            </a:pPr>
            <a:endParaRPr lang="zh-CN" altLang="en-US" sz="2000" dirty="0">
              <a:latin typeface="黑体" panose="02010609060101010101" charset="-122"/>
              <a:ea typeface="黑体" panose="02010609060101010101" charset="-122"/>
              <a:cs typeface="Times New Roman" panose="02020603050405020304" pitchFamily="18" charset="0"/>
            </a:endParaRPr>
          </a:p>
          <a:p>
            <a:pPr marL="0" indent="0" algn="l">
              <a:buFont typeface="Wingdings" panose="05000000000000000000" charset="0"/>
              <a:buNone/>
            </a:pPr>
            <a:endParaRPr lang="zh-CN" altLang="en-US" sz="2000" dirty="0">
              <a:latin typeface="黑体" panose="02010609060101010101" charset="-122"/>
              <a:ea typeface="黑体" panose="02010609060101010101" charset="-122"/>
              <a:cs typeface="Times New Roman" panose="02020603050405020304" pitchFamily="18" charset="0"/>
            </a:endParaRPr>
          </a:p>
        </p:txBody>
      </p:sp>
      <p:pic>
        <p:nvPicPr>
          <p:cNvPr id="2" name="图片 1">
            <a:extLst>
              <a:ext uri="{FF2B5EF4-FFF2-40B4-BE49-F238E27FC236}">
                <a16:creationId xmlns:a16="http://schemas.microsoft.com/office/drawing/2014/main" id="{05688F45-C1C5-9C40-AD8E-0E3DD76E9423}"/>
              </a:ext>
            </a:extLst>
          </p:cNvPr>
          <p:cNvPicPr>
            <a:picLocks noChangeAspect="1"/>
          </p:cNvPicPr>
          <p:nvPr/>
        </p:nvPicPr>
        <p:blipFill rotWithShape="1">
          <a:blip r:embed="rId3"/>
          <a:srcRect t="2878" b="3950"/>
          <a:stretch/>
        </p:blipFill>
        <p:spPr>
          <a:xfrm>
            <a:off x="599736" y="1484784"/>
            <a:ext cx="2159000" cy="4662140"/>
          </a:xfrm>
          <a:prstGeom prst="rect">
            <a:avLst/>
          </a:prstGeom>
        </p:spPr>
      </p:pic>
      <p:sp>
        <p:nvSpPr>
          <p:cNvPr id="5" name="矩形 4">
            <a:extLst>
              <a:ext uri="{FF2B5EF4-FFF2-40B4-BE49-F238E27FC236}">
                <a16:creationId xmlns:a16="http://schemas.microsoft.com/office/drawing/2014/main" id="{84D573EF-DB77-A04D-8B16-1E9AFD6ACAF8}"/>
              </a:ext>
            </a:extLst>
          </p:cNvPr>
          <p:cNvSpPr/>
          <p:nvPr/>
        </p:nvSpPr>
        <p:spPr>
          <a:xfrm>
            <a:off x="3275856" y="1325319"/>
            <a:ext cx="4572000" cy="5355312"/>
          </a:xfrm>
          <a:prstGeom prst="rect">
            <a:avLst/>
          </a:prstGeom>
        </p:spPr>
        <p:txBody>
          <a:bodyPr>
            <a:spAutoFit/>
          </a:bodyPr>
          <a:lstStyle/>
          <a:p>
            <a:r>
              <a:rPr lang="en-US" altLang="zh-CN" dirty="0"/>
              <a:t>1.</a:t>
            </a:r>
            <a:r>
              <a:rPr lang="zh-CN" altLang="en-US" dirty="0"/>
              <a:t>初始化种群</a:t>
            </a:r>
            <a:endParaRPr lang="en-US" altLang="zh-CN" dirty="0"/>
          </a:p>
          <a:p>
            <a:pPr indent="216000"/>
            <a:r>
              <a:rPr lang="zh-CN" altLang="en-US" dirty="0"/>
              <a:t>种群包含的个体称为染色体，这个染色体上的每一个片段都被称为一个基因，一条染色体对应了目标问题的一个可行解</a:t>
            </a:r>
          </a:p>
          <a:p>
            <a:r>
              <a:rPr lang="en-US" altLang="zh-CN" dirty="0"/>
              <a:t>2.</a:t>
            </a:r>
            <a:r>
              <a:rPr lang="zh-CN" altLang="en-US" dirty="0"/>
              <a:t>适应度函数</a:t>
            </a:r>
            <a:r>
              <a:rPr lang="en-US" altLang="zh-CN" dirty="0"/>
              <a:t>.</a:t>
            </a:r>
          </a:p>
          <a:p>
            <a:pPr indent="216000"/>
            <a:r>
              <a:rPr lang="zh-CN" altLang="en-US" dirty="0"/>
              <a:t>用于衡量每一条染色体的优劣程度</a:t>
            </a:r>
            <a:endParaRPr lang="en-US" altLang="zh-CN" dirty="0"/>
          </a:p>
          <a:p>
            <a:r>
              <a:rPr lang="en-US" altLang="zh-CN" dirty="0"/>
              <a:t>3.</a:t>
            </a:r>
            <a:r>
              <a:rPr lang="zh-CN" altLang="en-US" dirty="0"/>
              <a:t>选择</a:t>
            </a:r>
            <a:endParaRPr lang="en-US" altLang="zh-CN" dirty="0"/>
          </a:p>
          <a:p>
            <a:pPr indent="216000"/>
            <a:r>
              <a:rPr lang="zh-CN" altLang="en-US" dirty="0"/>
              <a:t>每次迭代都会删除一部分表现最差的超参数组合，留下表现最好的部分超参数组合 </a:t>
            </a:r>
          </a:p>
          <a:p>
            <a:r>
              <a:rPr lang="en-US" altLang="zh-CN" dirty="0"/>
              <a:t>4.</a:t>
            </a:r>
            <a:r>
              <a:rPr lang="zh-CN" altLang="en-US" dirty="0"/>
              <a:t>交叉</a:t>
            </a:r>
            <a:endParaRPr lang="en-US" altLang="zh-CN" dirty="0"/>
          </a:p>
          <a:p>
            <a:pPr indent="216000"/>
            <a:r>
              <a:rPr lang="zh-CN" altLang="en-US" dirty="0"/>
              <a:t>对选择之后剩下的最优秀的超参数组合进行多次选择，选择出的两个超参数组合进行交叉形成新的超参数组合进入下一个环节</a:t>
            </a:r>
            <a:endParaRPr lang="en-US" altLang="zh-CN" dirty="0"/>
          </a:p>
          <a:p>
            <a:r>
              <a:rPr lang="en-US" altLang="zh-CN" dirty="0"/>
              <a:t>5.</a:t>
            </a:r>
            <a:r>
              <a:rPr lang="zh-CN" altLang="en-US" dirty="0"/>
              <a:t>变异</a:t>
            </a:r>
            <a:endParaRPr lang="en-US" altLang="zh-CN" dirty="0"/>
          </a:p>
          <a:p>
            <a:pPr indent="216000"/>
            <a:r>
              <a:rPr lang="zh-CN" altLang="en-US" dirty="0"/>
              <a:t>当我们通过交叉生成了一个新的超参数组合之后，需要在新超参数组合上随机选择若干个超参数，然后随机修改超参数的值，从而给现有的“孩子”超参数组合引入了新的超参数空间</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8E067A2-0769-E146-AF77-4435B33DCCA0}"/>
              </a:ext>
            </a:extLst>
          </p:cNvPr>
          <p:cNvSpPr>
            <a:spLocks noGrp="1"/>
          </p:cNvSpPr>
          <p:nvPr>
            <p:ph type="sldNum" sz="quarter" idx="12"/>
          </p:nvPr>
        </p:nvSpPr>
        <p:spPr/>
        <p:txBody>
          <a:bodyPr/>
          <a:lstStyle/>
          <a:p>
            <a:pPr>
              <a:defRPr/>
            </a:pPr>
            <a:fld id="{40A439F1-587F-4B46-AE4C-D82BC2C3528D}" type="slidenum">
              <a:rPr lang="en-US" altLang="zh-CN" smtClean="0"/>
              <a:t>9</a:t>
            </a:fld>
            <a:endParaRPr lang="en-US" altLang="zh-CN" dirty="0"/>
          </a:p>
        </p:txBody>
      </p:sp>
      <p:sp>
        <p:nvSpPr>
          <p:cNvPr id="5" name="标题 1">
            <a:extLst>
              <a:ext uri="{FF2B5EF4-FFF2-40B4-BE49-F238E27FC236}">
                <a16:creationId xmlns:a16="http://schemas.microsoft.com/office/drawing/2014/main" id="{B4BF8A7C-E51E-8844-BC13-8D0DAB46F278}"/>
              </a:ext>
            </a:extLst>
          </p:cNvPr>
          <p:cNvSpPr>
            <a:spLocks noGrp="1"/>
          </p:cNvSpPr>
          <p:nvPr>
            <p:ph type="title"/>
          </p:nvPr>
        </p:nvSpPr>
        <p:spPr>
          <a:xfrm>
            <a:off x="575310" y="642660"/>
            <a:ext cx="4025776" cy="648072"/>
          </a:xfrm>
        </p:spPr>
        <p:txBody>
          <a:bodyPr/>
          <a:lstStyle/>
          <a:p>
            <a:pPr algn="l"/>
            <a:r>
              <a:rPr lang="zh-CN" altLang="en-US" sz="2800" b="1" dirty="0"/>
              <a:t>算法间比较</a:t>
            </a:r>
            <a:r>
              <a:rPr lang="en-US" altLang="zh-CN" sz="2800" b="1" dirty="0">
                <a:latin typeface="黑体" panose="02010609060101010101" charset="-122"/>
                <a:ea typeface="黑体" panose="02010609060101010101" charset="-122"/>
                <a:cs typeface="Times New Roman" panose="02020603050405020304" pitchFamily="18" charset="0"/>
              </a:rPr>
              <a:t> </a:t>
            </a:r>
          </a:p>
        </p:txBody>
      </p:sp>
      <p:sp>
        <p:nvSpPr>
          <p:cNvPr id="6" name="文本框 5">
            <a:extLst>
              <a:ext uri="{FF2B5EF4-FFF2-40B4-BE49-F238E27FC236}">
                <a16:creationId xmlns:a16="http://schemas.microsoft.com/office/drawing/2014/main" id="{99EB47A8-7736-BE4D-933A-07D6F87119EC}"/>
              </a:ext>
            </a:extLst>
          </p:cNvPr>
          <p:cNvSpPr txBox="1"/>
          <p:nvPr/>
        </p:nvSpPr>
        <p:spPr>
          <a:xfrm>
            <a:off x="575310" y="2132856"/>
            <a:ext cx="8173154" cy="2215991"/>
          </a:xfrm>
          <a:prstGeom prst="rect">
            <a:avLst/>
          </a:prstGeom>
          <a:noFill/>
        </p:spPr>
        <p:txBody>
          <a:bodyPr wrap="square" rtlCol="0">
            <a:spAutoFit/>
          </a:bodyPr>
          <a:lstStyle/>
          <a:p>
            <a:pPr marL="342900" indent="-342900">
              <a:spcBef>
                <a:spcPts val="600"/>
              </a:spcBef>
              <a:spcAft>
                <a:spcPts val="600"/>
              </a:spcAft>
              <a:buAutoNum type="arabicPeriod"/>
            </a:pPr>
            <a:r>
              <a:rPr kumimoji="1" lang="zh-CN" altLang="en-US" dirty="0"/>
              <a:t>网格搜索效率低，参数多时容易导致维度爆炸</a:t>
            </a:r>
            <a:endParaRPr kumimoji="1" lang="en-US" altLang="zh-CN" dirty="0"/>
          </a:p>
          <a:p>
            <a:pPr marL="342900" indent="-342900">
              <a:spcBef>
                <a:spcPts val="600"/>
              </a:spcBef>
              <a:spcAft>
                <a:spcPts val="600"/>
              </a:spcAft>
              <a:buAutoNum type="arabicPeriod"/>
            </a:pPr>
            <a:r>
              <a:rPr kumimoji="1" lang="zh-CN" altLang="en-US" dirty="0"/>
              <a:t>随机搜索可以采取启发式搜索策略，结果要比网格搜索效果好</a:t>
            </a:r>
            <a:endParaRPr kumimoji="1" lang="en-US" altLang="zh-CN" dirty="0"/>
          </a:p>
          <a:p>
            <a:pPr marL="342900" indent="-342900">
              <a:spcBef>
                <a:spcPts val="600"/>
              </a:spcBef>
              <a:spcAft>
                <a:spcPts val="600"/>
              </a:spcAft>
              <a:buAutoNum type="arabicPeriod"/>
            </a:pPr>
            <a:r>
              <a:rPr kumimoji="1" lang="zh-CN" altLang="en-US" dirty="0"/>
              <a:t>贝叶斯算法相比较于上述两种算法，考虑了之前的参数信息，不断的更新先验， 理论上效果更好。</a:t>
            </a:r>
            <a:endParaRPr kumimoji="1" lang="en-US" altLang="zh-CN" dirty="0"/>
          </a:p>
          <a:p>
            <a:pPr marL="342900" indent="-342900">
              <a:spcBef>
                <a:spcPts val="600"/>
              </a:spcBef>
              <a:spcAft>
                <a:spcPts val="600"/>
              </a:spcAft>
              <a:buAutoNum type="arabicPeriod"/>
            </a:pPr>
            <a:r>
              <a:rPr kumimoji="1" lang="zh-CN" altLang="en-US" dirty="0"/>
              <a:t>遗传算法相比较于贝叶斯算法没有前提假设，只需要计算目标函数的值，但是编程较为复杂。</a:t>
            </a:r>
          </a:p>
        </p:txBody>
      </p:sp>
    </p:spTree>
    <p:extLst>
      <p:ext uri="{BB962C8B-B14F-4D97-AF65-F5344CB8AC3E}">
        <p14:creationId xmlns:p14="http://schemas.microsoft.com/office/powerpoint/2010/main" val="401964781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6|4.8|11.9|8.5|29.8|5.9"/>
</p:tagLst>
</file>

<file path=ppt/tags/tag2.xml><?xml version="1.0" encoding="utf-8"?>
<p:tagLst xmlns:a="http://schemas.openxmlformats.org/drawingml/2006/main" xmlns:r="http://schemas.openxmlformats.org/officeDocument/2006/relationships" xmlns:p="http://schemas.openxmlformats.org/presentationml/2006/main">
  <p:tag name="TIMING" val="|2.6|4.8|11.9|8.5|29.8|5.9"/>
</p:tagLst>
</file>

<file path=ppt/tags/tag3.xml><?xml version="1.0" encoding="utf-8"?>
<p:tagLst xmlns:a="http://schemas.openxmlformats.org/drawingml/2006/main" xmlns:r="http://schemas.openxmlformats.org/officeDocument/2006/relationships" xmlns:p="http://schemas.openxmlformats.org/presentationml/2006/main">
  <p:tag name="TIMING" val="|2.6|4.8|11.9|8.5|29.8|5.9"/>
</p:tagLst>
</file>

<file path=ppt/tags/tag4.xml><?xml version="1.0" encoding="utf-8"?>
<p:tagLst xmlns:a="http://schemas.openxmlformats.org/drawingml/2006/main" xmlns:r="http://schemas.openxmlformats.org/officeDocument/2006/relationships" xmlns:p="http://schemas.openxmlformats.org/presentationml/2006/main">
  <p:tag name="TIMING" val="|2.6|4.8|11.9|8.5|29.8|5.9"/>
</p:tagLst>
</file>

<file path=ppt/tags/tag5.xml><?xml version="1.0" encoding="utf-8"?>
<p:tagLst xmlns:a="http://schemas.openxmlformats.org/drawingml/2006/main" xmlns:r="http://schemas.openxmlformats.org/officeDocument/2006/relationships" xmlns:p="http://schemas.openxmlformats.org/presentationml/2006/main">
  <p:tag name="TIMING" val="|2.6|4.8|11.9|8.5|29.8|5.9"/>
</p:tagLst>
</file>

<file path=ppt/theme/theme1.xml><?xml version="1.0" encoding="utf-8"?>
<a:theme xmlns:a="http://schemas.openxmlformats.org/drawingml/2006/main" name="模板 中国科学院信息工程研究所PPT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4052</TotalTime>
  <Words>3113</Words>
  <Application>Microsoft Macintosh PowerPoint</Application>
  <PresentationFormat>全屏显示(4:3)</PresentationFormat>
  <Paragraphs>245</Paragraphs>
  <Slides>29</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-apple-system</vt:lpstr>
      <vt:lpstr>黑体</vt:lpstr>
      <vt:lpstr>宋体</vt:lpstr>
      <vt:lpstr>微软雅黑</vt:lpstr>
      <vt:lpstr>Arial</vt:lpstr>
      <vt:lpstr>Calibri</vt:lpstr>
      <vt:lpstr>Times New Roman</vt:lpstr>
      <vt:lpstr>Wingdings</vt:lpstr>
      <vt:lpstr>模板 中国科学院信息工程研究所PPT模板</vt:lpstr>
      <vt:lpstr>PowerPoint 演示文稿</vt:lpstr>
      <vt:lpstr>目录</vt:lpstr>
      <vt:lpstr>黑盒优化问题</vt:lpstr>
      <vt:lpstr>目录</vt:lpstr>
      <vt:lpstr>网格搜索、随机搜索</vt:lpstr>
      <vt:lpstr>贝叶斯优化</vt:lpstr>
      <vt:lpstr>贝叶斯优化</vt:lpstr>
      <vt:lpstr>遗传算法 </vt:lpstr>
      <vt:lpstr>算法间比较 </vt:lpstr>
      <vt:lpstr>目录</vt:lpstr>
      <vt:lpstr>PowerPoint 演示文稿</vt:lpstr>
      <vt:lpstr>PowerPoint 演示文稿</vt:lpstr>
      <vt:lpstr>PowerPoint 演示文稿</vt:lpstr>
      <vt:lpstr>PowerPoint 演示文稿</vt:lpstr>
      <vt:lpstr>PowerPoint 演示文稿</vt:lpstr>
      <vt:lpstr>PowerPoint 演示文稿</vt:lpstr>
      <vt:lpstr>RFHOC: A Random-Forest Approach to Auto-Tuning Hadoop’s Conﬁguration(TPDS)</vt:lpstr>
      <vt:lpstr>RFHOC: A Random-Forest Approach to Auto-Tuning Hadoop’s Conﬁguration(TPDS)</vt:lpstr>
      <vt:lpstr>RFHOC: A Random-Forest Approach to Auto-Tuning Hadoop’s Conﬁguration(TPDS)</vt:lpstr>
      <vt:lpstr>RFHOC: A Random-Forest Approach to Auto-Tuning Hadoop’s Conﬁguration(TPDS)</vt:lpstr>
      <vt:lpstr>RFHOC: A Random-Forest Approach to Auto-Tuning Hadoop’s Conﬁguration(TPDS)</vt:lpstr>
      <vt:lpstr>RFHOC: A Random-Forest Approach to Auto-Tuning Hadoop’s Conﬁguration(TPDS)</vt:lpstr>
      <vt:lpstr>Automatic Database Management System Tuning Through Large-scale Machine Learning</vt:lpstr>
      <vt:lpstr>Automatic Database Management System Tuning Through Large-scale Machine Learning</vt:lpstr>
      <vt:lpstr>Automatic Database Management System Tuning Through Large-scale Machine Learning</vt:lpstr>
      <vt:lpstr>Automatic Database Management System Tuning Through Large-scale Machine Learning</vt:lpstr>
      <vt:lpstr>目录</vt:lpstr>
      <vt:lpstr>TODO</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Gao</dc:creator>
  <cp:lastModifiedBy>Microsoft Office User</cp:lastModifiedBy>
  <cp:revision>1454</cp:revision>
  <dcterms:created xsi:type="dcterms:W3CDTF">2012-06-15T07:17:00Z</dcterms:created>
  <dcterms:modified xsi:type="dcterms:W3CDTF">2021-03-17T03:11:16Z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